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7F3E8D01_69CF61C7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2"/>
  </p:notesMasterIdLst>
  <p:sldIdLst>
    <p:sldId id="257" r:id="rId2"/>
    <p:sldId id="260" r:id="rId3"/>
    <p:sldId id="362" r:id="rId4"/>
    <p:sldId id="2134805730" r:id="rId5"/>
    <p:sldId id="2134805817" r:id="rId6"/>
    <p:sldId id="2134805818" r:id="rId7"/>
    <p:sldId id="2076137031" r:id="rId8"/>
    <p:sldId id="302" r:id="rId9"/>
    <p:sldId id="2134805773" r:id="rId10"/>
    <p:sldId id="2134805774" r:id="rId11"/>
    <p:sldId id="2134805775" r:id="rId12"/>
    <p:sldId id="2134805776" r:id="rId13"/>
    <p:sldId id="286" r:id="rId14"/>
    <p:sldId id="2134805777" r:id="rId15"/>
    <p:sldId id="2134805778" r:id="rId16"/>
    <p:sldId id="2134805779" r:id="rId17"/>
    <p:sldId id="2134805780" r:id="rId18"/>
    <p:sldId id="2134805781" r:id="rId19"/>
    <p:sldId id="2134805782" r:id="rId20"/>
    <p:sldId id="2134805783" r:id="rId21"/>
    <p:sldId id="285" r:id="rId22"/>
    <p:sldId id="2134805784" r:id="rId23"/>
    <p:sldId id="2134805785" r:id="rId24"/>
    <p:sldId id="2134805786" r:id="rId25"/>
    <p:sldId id="2134805787" r:id="rId26"/>
    <p:sldId id="2134805788" r:id="rId27"/>
    <p:sldId id="2134805760" r:id="rId28"/>
    <p:sldId id="2134805792" r:id="rId29"/>
    <p:sldId id="2134805793" r:id="rId30"/>
    <p:sldId id="2134805770" r:id="rId31"/>
    <p:sldId id="2134805759" r:id="rId32"/>
    <p:sldId id="2134805758" r:id="rId33"/>
    <p:sldId id="2134805797" r:id="rId34"/>
    <p:sldId id="2134805798" r:id="rId35"/>
    <p:sldId id="2134805799" r:id="rId36"/>
    <p:sldId id="2134805813" r:id="rId37"/>
    <p:sldId id="2134805814" r:id="rId38"/>
    <p:sldId id="2076137127" r:id="rId39"/>
    <p:sldId id="2134805717" r:id="rId40"/>
    <p:sldId id="290" r:id="rId41"/>
    <p:sldId id="304" r:id="rId42"/>
    <p:sldId id="291" r:id="rId43"/>
    <p:sldId id="292" r:id="rId44"/>
    <p:sldId id="312" r:id="rId45"/>
    <p:sldId id="2134805757" r:id="rId46"/>
    <p:sldId id="288" r:id="rId47"/>
    <p:sldId id="308" r:id="rId48"/>
    <p:sldId id="293" r:id="rId49"/>
    <p:sldId id="310" r:id="rId50"/>
    <p:sldId id="311" r:id="rId51"/>
    <p:sldId id="294" r:id="rId52"/>
    <p:sldId id="298" r:id="rId53"/>
    <p:sldId id="299" r:id="rId54"/>
    <p:sldId id="300" r:id="rId55"/>
    <p:sldId id="295" r:id="rId56"/>
    <p:sldId id="313" r:id="rId57"/>
    <p:sldId id="314" r:id="rId58"/>
    <p:sldId id="305" r:id="rId59"/>
    <p:sldId id="297" r:id="rId60"/>
    <p:sldId id="2134805755" r:id="rId61"/>
    <p:sldId id="296" r:id="rId62"/>
    <p:sldId id="2134805756" r:id="rId63"/>
    <p:sldId id="287" r:id="rId64"/>
    <p:sldId id="289" r:id="rId65"/>
    <p:sldId id="2134805761" r:id="rId66"/>
    <p:sldId id="2134805762" r:id="rId67"/>
    <p:sldId id="2134805763" r:id="rId68"/>
    <p:sldId id="2134805764" r:id="rId69"/>
    <p:sldId id="2134805765" r:id="rId70"/>
    <p:sldId id="2134805766" r:id="rId71"/>
    <p:sldId id="2134805767" r:id="rId72"/>
    <p:sldId id="2134805768" r:id="rId73"/>
    <p:sldId id="2134805769" r:id="rId74"/>
    <p:sldId id="303" r:id="rId75"/>
    <p:sldId id="2134805771" r:id="rId76"/>
    <p:sldId id="2134805789" r:id="rId77"/>
    <p:sldId id="2134805790" r:id="rId78"/>
    <p:sldId id="2134805791" r:id="rId79"/>
    <p:sldId id="2134805794" r:id="rId80"/>
    <p:sldId id="2134805795" r:id="rId81"/>
    <p:sldId id="2134805796" r:id="rId82"/>
    <p:sldId id="2134805815" r:id="rId83"/>
    <p:sldId id="2134805816" r:id="rId84"/>
    <p:sldId id="2134805748" r:id="rId85"/>
    <p:sldId id="2134805749" r:id="rId86"/>
    <p:sldId id="2134805750" r:id="rId87"/>
    <p:sldId id="2134805752" r:id="rId88"/>
    <p:sldId id="2134805800" r:id="rId89"/>
    <p:sldId id="2134805801" r:id="rId90"/>
    <p:sldId id="2134805802" r:id="rId91"/>
    <p:sldId id="2134805803" r:id="rId92"/>
    <p:sldId id="2134805804" r:id="rId93"/>
    <p:sldId id="2134805805" r:id="rId94"/>
    <p:sldId id="2134805806" r:id="rId95"/>
    <p:sldId id="2134805807" r:id="rId96"/>
    <p:sldId id="2134805808" r:id="rId97"/>
    <p:sldId id="2134805809" r:id="rId98"/>
    <p:sldId id="2134805810" r:id="rId99"/>
    <p:sldId id="2134805811" r:id="rId100"/>
    <p:sldId id="2134805812" r:id="rId101"/>
    <p:sldId id="2134805753" r:id="rId102"/>
    <p:sldId id="2134805754" r:id="rId103"/>
    <p:sldId id="2134805772" r:id="rId104"/>
    <p:sldId id="301" r:id="rId105"/>
    <p:sldId id="2134805627" r:id="rId106"/>
    <p:sldId id="2134805628" r:id="rId107"/>
    <p:sldId id="2134805629" r:id="rId108"/>
    <p:sldId id="2134805630" r:id="rId109"/>
    <p:sldId id="2134805736" r:id="rId110"/>
    <p:sldId id="2134805737" r:id="rId111"/>
    <p:sldId id="2134805738" r:id="rId112"/>
    <p:sldId id="2134805739" r:id="rId113"/>
    <p:sldId id="2134805740" r:id="rId114"/>
    <p:sldId id="2134805741" r:id="rId115"/>
    <p:sldId id="2134805742" r:id="rId116"/>
    <p:sldId id="2134805743" r:id="rId117"/>
    <p:sldId id="2134805744" r:id="rId118"/>
    <p:sldId id="2134805745" r:id="rId119"/>
    <p:sldId id="2134805746" r:id="rId120"/>
    <p:sldId id="2134805747" r:id="rId12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260"/>
            <p14:sldId id="362"/>
            <p14:sldId id="2134805730"/>
            <p14:sldId id="2134805817"/>
            <p14:sldId id="2134805818"/>
            <p14:sldId id="2076137031"/>
            <p14:sldId id="302"/>
            <p14:sldId id="2134805773"/>
            <p14:sldId id="2134805774"/>
            <p14:sldId id="2134805775"/>
            <p14:sldId id="2134805776"/>
            <p14:sldId id="286"/>
            <p14:sldId id="2134805777"/>
            <p14:sldId id="2134805778"/>
            <p14:sldId id="2134805779"/>
            <p14:sldId id="2134805780"/>
            <p14:sldId id="2134805781"/>
            <p14:sldId id="2134805782"/>
            <p14:sldId id="2134805783"/>
            <p14:sldId id="285"/>
            <p14:sldId id="2134805784"/>
            <p14:sldId id="2134805785"/>
            <p14:sldId id="2134805786"/>
            <p14:sldId id="2134805787"/>
            <p14:sldId id="2134805788"/>
            <p14:sldId id="2134805760"/>
            <p14:sldId id="2134805792"/>
            <p14:sldId id="2134805793"/>
            <p14:sldId id="2134805770"/>
            <p14:sldId id="2134805759"/>
            <p14:sldId id="2134805758"/>
            <p14:sldId id="2134805797"/>
            <p14:sldId id="2134805798"/>
            <p14:sldId id="2134805799"/>
            <p14:sldId id="2134805813"/>
            <p14:sldId id="2134805814"/>
            <p14:sldId id="2076137127"/>
          </p14:sldIdLst>
        </p14:section>
        <p14:section name="DATA MODELING" id="{9A603BEC-B55F-47B6-8AC7-F7BEBBCECE4F}">
          <p14:sldIdLst>
            <p14:sldId id="2134805717"/>
            <p14:sldId id="290"/>
            <p14:sldId id="304"/>
            <p14:sldId id="291"/>
            <p14:sldId id="292"/>
            <p14:sldId id="312"/>
            <p14:sldId id="2134805757"/>
            <p14:sldId id="288"/>
            <p14:sldId id="308"/>
            <p14:sldId id="293"/>
            <p14:sldId id="310"/>
            <p14:sldId id="311"/>
            <p14:sldId id="294"/>
            <p14:sldId id="298"/>
            <p14:sldId id="299"/>
            <p14:sldId id="300"/>
            <p14:sldId id="295"/>
            <p14:sldId id="313"/>
            <p14:sldId id="314"/>
            <p14:sldId id="305"/>
            <p14:sldId id="297"/>
            <p14:sldId id="2134805755"/>
            <p14:sldId id="296"/>
            <p14:sldId id="2134805756"/>
            <p14:sldId id="287"/>
            <p14:sldId id="289"/>
            <p14:sldId id="2134805761"/>
            <p14:sldId id="2134805762"/>
            <p14:sldId id="2134805763"/>
            <p14:sldId id="2134805764"/>
            <p14:sldId id="2134805765"/>
            <p14:sldId id="2134805766"/>
            <p14:sldId id="2134805767"/>
            <p14:sldId id="2134805768"/>
            <p14:sldId id="2134805769"/>
            <p14:sldId id="303"/>
            <p14:sldId id="2134805771"/>
            <p14:sldId id="2134805789"/>
            <p14:sldId id="2134805790"/>
            <p14:sldId id="2134805791"/>
            <p14:sldId id="2134805794"/>
            <p14:sldId id="2134805795"/>
            <p14:sldId id="2134805796"/>
            <p14:sldId id="2134805815"/>
            <p14:sldId id="2134805816"/>
          </p14:sldIdLst>
        </p14:section>
        <p14:section name="DATA DISTRIBUTION" id="{494E7051-D431-435E-B165-9B3A1953AD4A}">
          <p14:sldIdLst>
            <p14:sldId id="2134805748"/>
            <p14:sldId id="2134805749"/>
          </p14:sldIdLst>
        </p14:section>
        <p14:section name="INTEGRATION" id="{93251453-FB4B-4DFA-B75F-EE188462FAE5}">
          <p14:sldIdLst>
            <p14:sldId id="2134805750"/>
            <p14:sldId id="2134805752"/>
            <p14:sldId id="2134805800"/>
            <p14:sldId id="2134805801"/>
            <p14:sldId id="2134805802"/>
            <p14:sldId id="2134805803"/>
            <p14:sldId id="2134805804"/>
            <p14:sldId id="2134805805"/>
            <p14:sldId id="2134805806"/>
            <p14:sldId id="2134805807"/>
            <p14:sldId id="2134805808"/>
            <p14:sldId id="2134805809"/>
            <p14:sldId id="2134805810"/>
            <p14:sldId id="2134805811"/>
            <p14:sldId id="2134805812"/>
          </p14:sldIdLst>
        </p14:section>
        <p14:section name="MONITORING AND OPTIMIZATION" id="{D5745D53-7BE5-4247-BDAC-E9A2C9AAE78B}">
          <p14:sldIdLst>
            <p14:sldId id="2134805753"/>
            <p14:sldId id="2134805754"/>
            <p14:sldId id="2134805772"/>
            <p14:sldId id="301"/>
          </p14:sldIdLst>
        </p14:section>
        <p14:section name="PRACTICE QUESTIONS" id="{6AB5555C-AC17-3D42-8B0B-3C9D4CC370D2}">
          <p14:sldIdLst>
            <p14:sldId id="2134805627"/>
            <p14:sldId id="2134805628"/>
            <p14:sldId id="2134805629"/>
            <p14:sldId id="2134805630"/>
            <p14:sldId id="2134805736"/>
            <p14:sldId id="2134805737"/>
            <p14:sldId id="2134805738"/>
            <p14:sldId id="2134805739"/>
            <p14:sldId id="2134805740"/>
            <p14:sldId id="2134805741"/>
            <p14:sldId id="2134805742"/>
            <p14:sldId id="2134805743"/>
            <p14:sldId id="2134805744"/>
            <p14:sldId id="2134805745"/>
            <p14:sldId id="2134805746"/>
            <p14:sldId id="21348057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55C4A35-E9B6-3146-066A-4404D53655C8}" name="scsjcain84" initials="sc" userId="S::scsjcain84_gmail.com#ext#@pearsoneducationinc.onmicrosoft.com::4399dd98-ee8b-4212-9001-7919755a326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B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48" autoAdjust="0"/>
    <p:restoredTop sz="95256" autoAdjust="0"/>
  </p:normalViewPr>
  <p:slideViewPr>
    <p:cSldViewPr snapToGrid="0" snapToObjects="1">
      <p:cViewPr varScale="1">
        <p:scale>
          <a:sx n="150" d="100"/>
          <a:sy n="150" d="100"/>
        </p:scale>
        <p:origin x="642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microsoft.com/office/2018/10/relationships/authors" Target="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modernComment_7F3E8D01_69CF61C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BB7B02D-F059-4B27-B061-8C9886C39583}" authorId="{955C4A35-E9B6-3146-066A-4404D53655C8}" created="2022-06-04T14:17:45.047">
    <pc:sldMkLst xmlns:pc="http://schemas.microsoft.com/office/powerpoint/2013/main/command">
      <pc:docMk/>
      <pc:sldMk cId="1775198663" sldId="298"/>
    </pc:sldMkLst>
    <p188:txBody>
      <a:bodyPr/>
      <a:lstStyle/>
      <a:p>
        <a:r>
          <a:rPr lang="en-US"/>
          <a:t>For slides 14-18, can you document the source for the trebleclef/music note images? Thanks.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4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66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3983" y="465321"/>
            <a:ext cx="8507865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2353"/>
              </a:lnSpc>
              <a:defRPr sz="2059" strike="noStrik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855505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1996" y="2417862"/>
            <a:ext cx="1843040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>
              <a:lnSpc>
                <a:spcPts val="2353"/>
              </a:lnSpc>
              <a:defRPr sz="2059" strike="noStrik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21351146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9" r:id="rId8"/>
    <p:sldLayoutId id="2147483660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microsoft.com/office/2018/10/relationships/comments" Target="../comments/modernComment_7F3E8D01_69CF61C7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458433" cy="900905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DP-420: Microsoft Cosmos DB Developer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1026" name="Picture 2" descr="Microsoft Certified: Azure Data Engineer Associate">
            <a:extLst>
              <a:ext uri="{FF2B5EF4-FFF2-40B4-BE49-F238E27FC236}">
                <a16:creationId xmlns:a16="http://schemas.microsoft.com/office/drawing/2014/main" id="{0A42D367-1DA7-4D83-B835-728859C08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50" y="1206500"/>
            <a:ext cx="32385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, sign, outdoor, blue&#10;&#10;Description automatically generated">
            <a:extLst>
              <a:ext uri="{FF2B5EF4-FFF2-40B4-BE49-F238E27FC236}">
                <a16:creationId xmlns:a16="http://schemas.microsoft.com/office/drawing/2014/main" id="{CCCDDA02-B0C6-07E3-275D-B3C8657C6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544" y="1149194"/>
            <a:ext cx="3353111" cy="335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0140DC-4410-362B-F4B7-43827AC2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SQL Query Interfaces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A327CF-733D-F125-7A18-EAAFBB81A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Server-side</a:t>
            </a:r>
          </a:p>
          <a:p>
            <a:pPr lvl="1"/>
            <a:r>
              <a:rPr lang="en-US" dirty="0"/>
              <a:t>SQL, JavaScript integrated query</a:t>
            </a:r>
          </a:p>
          <a:p>
            <a:r>
              <a:rPr lang="en-US" dirty="0"/>
              <a:t>Client-side</a:t>
            </a:r>
          </a:p>
          <a:p>
            <a:pPr lvl="1"/>
            <a:r>
              <a:rPr lang="en-US" dirty="0"/>
              <a:t>.NET (LINQ), Java, JavaScript, Node.js, Python, REST API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54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5C9B0-0C89-CB75-E7AD-D0776641C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Search Indexer</a:t>
            </a:r>
          </a:p>
        </p:txBody>
      </p:sp>
      <p:pic>
        <p:nvPicPr>
          <p:cNvPr id="3074" name="Picture 2" descr="Architecture diagram shows data into Azure App Services, through Azure Storage and Cosmos D B, to Azure Search.">
            <a:extLst>
              <a:ext uri="{FF2B5EF4-FFF2-40B4-BE49-F238E27FC236}">
                <a16:creationId xmlns:a16="http://schemas.microsoft.com/office/drawing/2014/main" id="{89CBF9CC-163B-29BC-545B-5228D8226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640" y="687898"/>
            <a:ext cx="5852719" cy="434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0047FA-6E62-7CF1-029A-8B3BFE065993}"/>
              </a:ext>
            </a:extLst>
          </p:cNvPr>
          <p:cNvSpPr txBox="1"/>
          <p:nvPr/>
        </p:nvSpPr>
        <p:spPr>
          <a:xfrm>
            <a:off x="7889966" y="4855317"/>
            <a:ext cx="1822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timw.info/7md</a:t>
            </a:r>
          </a:p>
        </p:txBody>
      </p:sp>
    </p:spTree>
    <p:extLst>
      <p:ext uri="{BB962C8B-B14F-4D97-AF65-F5344CB8AC3E}">
        <p14:creationId xmlns:p14="http://schemas.microsoft.com/office/powerpoint/2010/main" val="397649910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B7B053-4419-46E9-90C1-BAB3FC7E10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Cosmos DB Monitoring and Optimization</a:t>
            </a:r>
          </a:p>
        </p:txBody>
      </p:sp>
    </p:spTree>
    <p:extLst>
      <p:ext uri="{BB962C8B-B14F-4D97-AF65-F5344CB8AC3E}">
        <p14:creationId xmlns:p14="http://schemas.microsoft.com/office/powerpoint/2010/main" val="19495897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24D08-E7EC-E3AF-58BE-275303538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2F44B-E6BA-C481-A8CD-C42DBD9D9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47042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3F3CC1-1E00-6B4F-B67C-2C48635F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 Log Categories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9DB871B-C197-078A-8E07-0C8749CBCBE9}"/>
              </a:ext>
            </a:extLst>
          </p:cNvPr>
          <p:cNvGraphicFramePr>
            <a:graphicFrameLocks noGrp="1"/>
          </p:cNvGraphicFramePr>
          <p:nvPr/>
        </p:nvGraphicFramePr>
        <p:xfrm>
          <a:off x="1361360" y="886798"/>
          <a:ext cx="6421280" cy="3369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0640">
                  <a:extLst>
                    <a:ext uri="{9D8B030D-6E8A-4147-A177-3AD203B41FA5}">
                      <a16:colId xmlns:a16="http://schemas.microsoft.com/office/drawing/2014/main" val="985324765"/>
                    </a:ext>
                  </a:extLst>
                </a:gridCol>
                <a:gridCol w="3210640">
                  <a:extLst>
                    <a:ext uri="{9D8B030D-6E8A-4147-A177-3AD203B41FA5}">
                      <a16:colId xmlns:a16="http://schemas.microsoft.com/office/drawing/2014/main" val="2384893271"/>
                    </a:ext>
                  </a:extLst>
                </a:gridCol>
              </a:tblGrid>
              <a:tr h="535263"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534407"/>
                  </a:ext>
                </a:extLst>
              </a:tr>
              <a:tr h="535263">
                <a:tc>
                  <a:txBody>
                    <a:bodyPr/>
                    <a:lstStyle/>
                    <a:p>
                      <a:r>
                        <a:rPr lang="en-US" dirty="0" err="1"/>
                        <a:t>CassandraRequests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Logs requests to Azure Cosmos DB API for Cassandra (Disable </a:t>
                      </a:r>
                      <a:r>
                        <a:rPr lang="en-US" dirty="0" err="1"/>
                        <a:t>DataPlaneRequests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087095"/>
                  </a:ext>
                </a:extLst>
              </a:tr>
              <a:tr h="535263">
                <a:tc>
                  <a:txBody>
                    <a:bodyPr/>
                    <a:lstStyle/>
                    <a:p>
                      <a:r>
                        <a:rPr lang="en-US" dirty="0" err="1"/>
                        <a:t>ControlPlaneRequests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Logs account creation, region selection, replication,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091145"/>
                  </a:ext>
                </a:extLst>
              </a:tr>
              <a:tr h="535263">
                <a:tc>
                  <a:txBody>
                    <a:bodyPr/>
                    <a:lstStyle/>
                    <a:p>
                      <a:r>
                        <a:rPr lang="en-US" dirty="0" err="1"/>
                        <a:t>DataPlaneRequests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Logs CRUD operations within Cosmos DB account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62163"/>
                  </a:ext>
                </a:extLst>
              </a:tr>
              <a:tr h="535263">
                <a:tc>
                  <a:txBody>
                    <a:bodyPr/>
                    <a:lstStyle/>
                    <a:p>
                      <a:r>
                        <a:rPr lang="en-US" dirty="0" err="1"/>
                        <a:t>GremlinRequests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Logs requests to Azure Cosmos DB API for Gremlin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809205"/>
                  </a:ext>
                </a:extLst>
              </a:tr>
            </a:tbl>
          </a:graphicData>
        </a:graphic>
      </p:graphicFrame>
      <p:sp>
        <p:nvSpPr>
          <p:cNvPr id="7" name="Arrow: Right 6">
            <a:extLst>
              <a:ext uri="{FF2B5EF4-FFF2-40B4-BE49-F238E27FC236}">
                <a16:creationId xmlns:a16="http://schemas.microsoft.com/office/drawing/2014/main" id="{C4000FBE-FB91-22F5-9C0B-237C2631D9E3}"/>
              </a:ext>
            </a:extLst>
          </p:cNvPr>
          <p:cNvSpPr/>
          <p:nvPr/>
        </p:nvSpPr>
        <p:spPr>
          <a:xfrm>
            <a:off x="516531" y="1584494"/>
            <a:ext cx="767817" cy="5095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60B7B58-E5AD-955B-B260-7E2B03513A3F}"/>
              </a:ext>
            </a:extLst>
          </p:cNvPr>
          <p:cNvSpPr/>
          <p:nvPr/>
        </p:nvSpPr>
        <p:spPr>
          <a:xfrm>
            <a:off x="516531" y="2373251"/>
            <a:ext cx="767817" cy="5095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12D5407-BE9F-EEC7-04EB-684A811FC330}"/>
              </a:ext>
            </a:extLst>
          </p:cNvPr>
          <p:cNvSpPr/>
          <p:nvPr/>
        </p:nvSpPr>
        <p:spPr>
          <a:xfrm>
            <a:off x="516531" y="3032004"/>
            <a:ext cx="767817" cy="5095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B08E1CD-CA1E-234D-321B-D11BF1F50775}"/>
              </a:ext>
            </a:extLst>
          </p:cNvPr>
          <p:cNvSpPr/>
          <p:nvPr/>
        </p:nvSpPr>
        <p:spPr>
          <a:xfrm>
            <a:off x="516531" y="3675924"/>
            <a:ext cx="767817" cy="5095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91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3F3CC1-1E00-6B4F-B67C-2C48635F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 Log Categories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9DB871B-C197-078A-8E07-0C8749CBCBE9}"/>
              </a:ext>
            </a:extLst>
          </p:cNvPr>
          <p:cNvGraphicFramePr>
            <a:graphicFrameLocks noGrp="1"/>
          </p:cNvGraphicFramePr>
          <p:nvPr/>
        </p:nvGraphicFramePr>
        <p:xfrm>
          <a:off x="1361360" y="587654"/>
          <a:ext cx="6421280" cy="45586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0640">
                  <a:extLst>
                    <a:ext uri="{9D8B030D-6E8A-4147-A177-3AD203B41FA5}">
                      <a16:colId xmlns:a16="http://schemas.microsoft.com/office/drawing/2014/main" val="985324765"/>
                    </a:ext>
                  </a:extLst>
                </a:gridCol>
                <a:gridCol w="3210640">
                  <a:extLst>
                    <a:ext uri="{9D8B030D-6E8A-4147-A177-3AD203B41FA5}">
                      <a16:colId xmlns:a16="http://schemas.microsoft.com/office/drawing/2014/main" val="2384893271"/>
                    </a:ext>
                  </a:extLst>
                </a:gridCol>
              </a:tblGrid>
              <a:tr h="535263"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534407"/>
                  </a:ext>
                </a:extLst>
              </a:tr>
              <a:tr h="535263">
                <a:tc>
                  <a:txBody>
                    <a:bodyPr/>
                    <a:lstStyle/>
                    <a:p>
                      <a:r>
                        <a:rPr lang="en-US" dirty="0" err="1"/>
                        <a:t>MongoRequests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Logs requests to Azure Cosmos DB API for MongoDB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973431"/>
                  </a:ext>
                </a:extLst>
              </a:tr>
              <a:tr h="535263">
                <a:tc>
                  <a:txBody>
                    <a:bodyPr/>
                    <a:lstStyle/>
                    <a:p>
                      <a:r>
                        <a:rPr lang="en-US" dirty="0" err="1"/>
                        <a:t>PartitionKeyRUConsumption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Logs per-second RU consumption of partition keys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031153"/>
                  </a:ext>
                </a:extLst>
              </a:tr>
              <a:tr h="535263">
                <a:tc>
                  <a:txBody>
                    <a:bodyPr/>
                    <a:lstStyle/>
                    <a:p>
                      <a:r>
                        <a:rPr lang="en-US" dirty="0" err="1"/>
                        <a:t>PartitionKeyStatistics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Logs storage size of partition keys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538798"/>
                  </a:ext>
                </a:extLst>
              </a:tr>
              <a:tr h="535263">
                <a:tc>
                  <a:txBody>
                    <a:bodyPr/>
                    <a:lstStyle/>
                    <a:p>
                      <a:r>
                        <a:rPr lang="en-US" dirty="0" err="1"/>
                        <a:t>QueryRuntimeStatistics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Query operations against SQL API (query text and parameters are obfuscated, but can be overridden)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623452"/>
                  </a:ext>
                </a:extLst>
              </a:tr>
              <a:tr h="535263">
                <a:tc>
                  <a:txBody>
                    <a:bodyPr/>
                    <a:lstStyle/>
                    <a:p>
                      <a:r>
                        <a:rPr lang="en-US" dirty="0" err="1"/>
                        <a:t>TableApiRequests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Requests to Azure Cosmos DB API for Table Service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66972"/>
                  </a:ext>
                </a:extLst>
              </a:tr>
            </a:tbl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C833E143-A1FF-E1D2-C13E-EC970BD24145}"/>
              </a:ext>
            </a:extLst>
          </p:cNvPr>
          <p:cNvSpPr/>
          <p:nvPr/>
        </p:nvSpPr>
        <p:spPr>
          <a:xfrm>
            <a:off x="425789" y="1130784"/>
            <a:ext cx="767817" cy="5095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3DD7D31-72A4-E94B-8EA9-009070350D81}"/>
              </a:ext>
            </a:extLst>
          </p:cNvPr>
          <p:cNvSpPr/>
          <p:nvPr/>
        </p:nvSpPr>
        <p:spPr>
          <a:xfrm>
            <a:off x="425789" y="1821819"/>
            <a:ext cx="767817" cy="5095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0B54DE0-536E-F4F7-DFEA-B3D6BBF8F614}"/>
              </a:ext>
            </a:extLst>
          </p:cNvPr>
          <p:cNvSpPr/>
          <p:nvPr/>
        </p:nvSpPr>
        <p:spPr>
          <a:xfrm>
            <a:off x="425789" y="2443052"/>
            <a:ext cx="767817" cy="5095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A2A1CF4-96A9-B878-8B6B-B803C5E1211E}"/>
              </a:ext>
            </a:extLst>
          </p:cNvPr>
          <p:cNvSpPr/>
          <p:nvPr/>
        </p:nvSpPr>
        <p:spPr>
          <a:xfrm>
            <a:off x="425789" y="3234863"/>
            <a:ext cx="767817" cy="5095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20162AC-A2E1-41B7-A1FC-6D97ADFCCCF6}"/>
              </a:ext>
            </a:extLst>
          </p:cNvPr>
          <p:cNvSpPr/>
          <p:nvPr/>
        </p:nvSpPr>
        <p:spPr>
          <a:xfrm>
            <a:off x="425789" y="4215586"/>
            <a:ext cx="767817" cy="5095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7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98858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9642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34346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3743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97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0140DC-4410-362B-F4B7-43827AC2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Arrays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474B48-94BF-A24C-B930-DBF78ECFB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3341" y="734095"/>
            <a:ext cx="5471194" cy="4293495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get Dad's gift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* FROM c WHERE </a:t>
            </a:r>
            <a:r>
              <a:rPr lang="en-US" sz="1800" dirty="0" err="1">
                <a:latin typeface="Operator Mono Medium" panose="02000009000000000000" pitchFamily="49" charset="0"/>
              </a:rPr>
              <a:t>c.gifts</a:t>
            </a:r>
            <a:r>
              <a:rPr lang="en-US" sz="1800" dirty="0">
                <a:latin typeface="Operator Mono Medium" panose="02000009000000000000" pitchFamily="49" charset="0"/>
              </a:rPr>
              <a:t>[0].recipient = "Dad"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Show all gifts (g is arbitrary)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* FROM C IN </a:t>
            </a:r>
            <a:r>
              <a:rPr lang="en-US" sz="1800" dirty="0" err="1">
                <a:latin typeface="Operator Mono Medium" panose="02000009000000000000" pitchFamily="49" charset="0"/>
              </a:rPr>
              <a:t>g.gifts</a:t>
            </a: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Filter for city (outside array)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c.id, t AS gifts FROM c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JOIN t IN </a:t>
            </a:r>
            <a:r>
              <a:rPr lang="en-US" sz="1800" dirty="0" err="1">
                <a:latin typeface="Operator Mono Medium" panose="02000009000000000000" pitchFamily="49" charset="0"/>
              </a:rPr>
              <a:t>c.gifts</a:t>
            </a: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WHERE </a:t>
            </a:r>
            <a:r>
              <a:rPr lang="en-US" sz="1800" dirty="0" err="1">
                <a:latin typeface="Operator Mono Medium" panose="02000009000000000000" pitchFamily="49" charset="0"/>
              </a:rPr>
              <a:t>t.recipient</a:t>
            </a:r>
            <a:r>
              <a:rPr lang="en-US" sz="1800" dirty="0">
                <a:latin typeface="Operator Mono Medium" panose="02000009000000000000" pitchFamily="49" charset="0"/>
              </a:rPr>
              <a:t> = "Mom" AND </a:t>
            </a:r>
            <a:r>
              <a:rPr lang="en-US" sz="1800" dirty="0" err="1">
                <a:latin typeface="Operator Mono Medium" panose="02000009000000000000" pitchFamily="49" charset="0"/>
              </a:rPr>
              <a:t>c.city</a:t>
            </a:r>
            <a:r>
              <a:rPr lang="en-US" sz="1800" dirty="0">
                <a:latin typeface="Operator Mono Medium" panose="02000009000000000000" pitchFamily="49" charset="0"/>
              </a:rPr>
              <a:t> = "Nashville"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3AD383-64B5-9121-D521-2FE1E5147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65" y="669701"/>
            <a:ext cx="2958747" cy="404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62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07857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92675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77639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3979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52021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32325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01320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01340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2624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639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0140DC-4410-362B-F4B7-43827AC2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Nested JSON Properties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474B48-94BF-A24C-B930-DBF78ECFB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4270" y="837127"/>
            <a:ext cx="4640264" cy="419046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Project two nested properties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</a:t>
            </a:r>
            <a:r>
              <a:rPr lang="en-US" sz="1800" dirty="0" err="1">
                <a:latin typeface="Operator Mono Medium" panose="02000009000000000000" pitchFamily="49" charset="0"/>
              </a:rPr>
              <a:t>f.address.state</a:t>
            </a:r>
            <a:r>
              <a:rPr lang="en-US" sz="1800" dirty="0">
                <a:latin typeface="Operator Mono Medium" panose="02000009000000000000" pitchFamily="49" charset="0"/>
              </a:rPr>
              <a:t>, </a:t>
            </a:r>
            <a:r>
              <a:rPr lang="en-US" sz="1800" dirty="0" err="1">
                <a:latin typeface="Operator Mono Medium" panose="02000009000000000000" pitchFamily="49" charset="0"/>
              </a:rPr>
              <a:t>f.address.city</a:t>
            </a: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    FROM Families f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    WHERE f.id = "</a:t>
            </a:r>
            <a:r>
              <a:rPr lang="en-US" sz="1800" dirty="0" err="1">
                <a:latin typeface="Operator Mono Medium" panose="02000009000000000000" pitchFamily="49" charset="0"/>
              </a:rPr>
              <a:t>PatelFamily</a:t>
            </a:r>
            <a:r>
              <a:rPr lang="en-US" sz="1800" dirty="0">
                <a:latin typeface="Operator Mono Medium" panose="02000009000000000000" pitchFamily="49" charset="0"/>
              </a:rPr>
              <a:t>"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3A23F8-B2DB-2744-926B-302419213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89" y="1090797"/>
            <a:ext cx="3628571" cy="2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6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009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0140DC-4410-362B-F4B7-43827AC2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Functions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474B48-94BF-A24C-B930-DBF78ECFB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get total item count in a container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COUNT(1) FROM c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get average value of </a:t>
            </a:r>
            <a:r>
              <a:rPr lang="en-US" sz="1800" dirty="0" err="1">
                <a:latin typeface="Operator Mono Medium" panose="02000009000000000000" pitchFamily="49" charset="0"/>
              </a:rPr>
              <a:t>propertyA</a:t>
            </a: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AVG(</a:t>
            </a:r>
            <a:r>
              <a:rPr lang="en-US" sz="1800" dirty="0" err="1">
                <a:latin typeface="Operator Mono Medium" panose="02000009000000000000" pitchFamily="49" charset="0"/>
              </a:rPr>
              <a:t>c.propertyA</a:t>
            </a:r>
            <a:r>
              <a:rPr lang="en-US" sz="1800" dirty="0">
                <a:latin typeface="Operator Mono Medium" panose="02000009000000000000" pitchFamily="49" charset="0"/>
              </a:rPr>
              <a:t>) FROM c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get sum of </a:t>
            </a:r>
            <a:r>
              <a:rPr lang="en-US" sz="1800" dirty="0" err="1">
                <a:latin typeface="Operator Mono Medium" panose="02000009000000000000" pitchFamily="49" charset="0"/>
              </a:rPr>
              <a:t>propertyA</a:t>
            </a: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SUM(</a:t>
            </a:r>
            <a:r>
              <a:rPr lang="en-US" sz="1800" dirty="0" err="1">
                <a:latin typeface="Operator Mono Medium" panose="02000009000000000000" pitchFamily="49" charset="0"/>
              </a:rPr>
              <a:t>c.propertyA</a:t>
            </a:r>
            <a:r>
              <a:rPr lang="en-US" sz="1800" dirty="0">
                <a:latin typeface="Operator Mono Medium" panose="02000009000000000000" pitchFamily="49" charset="0"/>
              </a:rPr>
              <a:t>) FROM c</a:t>
            </a:r>
          </a:p>
        </p:txBody>
      </p:sp>
    </p:spTree>
    <p:extLst>
      <p:ext uri="{BB962C8B-B14F-4D97-AF65-F5344CB8AC3E}">
        <p14:creationId xmlns:p14="http://schemas.microsoft.com/office/powerpoint/2010/main" val="250653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0140DC-4410-362B-F4B7-43827AC2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474B48-94BF-A24C-B930-DBF78ECFB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050" y="965288"/>
            <a:ext cx="5489350" cy="399790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f.id, </a:t>
            </a:r>
            <a:r>
              <a:rPr lang="en-US" sz="1800" dirty="0" err="1">
                <a:latin typeface="Operator Mono Medium" panose="02000009000000000000" pitchFamily="49" charset="0"/>
              </a:rPr>
              <a:t>f.address.city</a:t>
            </a: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FROM Families f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ORDER BY </a:t>
            </a:r>
            <a:r>
              <a:rPr lang="en-US" sz="1800" dirty="0" err="1">
                <a:latin typeface="Operator Mono Medium" panose="02000009000000000000" pitchFamily="49" charset="0"/>
              </a:rPr>
              <a:t>f.address.city</a:t>
            </a: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*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FROM Families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WHERE </a:t>
            </a:r>
            <a:r>
              <a:rPr lang="en-US" sz="1800" dirty="0" err="1">
                <a:latin typeface="Operator Mono Medium" panose="02000009000000000000" pitchFamily="49" charset="0"/>
              </a:rPr>
              <a:t>Families.address.state</a:t>
            </a:r>
            <a:r>
              <a:rPr lang="en-US" sz="1800" dirty="0">
                <a:latin typeface="Operator Mono Medium" panose="02000009000000000000" pitchFamily="49" charset="0"/>
              </a:rPr>
              <a:t> IN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("NY", "WA", "CA", "PA", "OH",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"OR", "MI", "WI")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ORDER BY </a:t>
            </a:r>
            <a:r>
              <a:rPr lang="en-US" sz="1800" dirty="0" err="1">
                <a:latin typeface="Operator Mono Medium" panose="02000009000000000000" pitchFamily="49" charset="0"/>
              </a:rPr>
              <a:t>Families.address.state</a:t>
            </a:r>
            <a:r>
              <a:rPr lang="en-US" sz="1800" dirty="0">
                <a:latin typeface="Operator Mono Medium" panose="02000009000000000000" pitchFamily="49" charset="0"/>
              </a:rPr>
              <a:t> DESC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6976D5-1AA6-E7C8-263A-AE4F5103A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39" y="690003"/>
            <a:ext cx="2295350" cy="39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8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0140DC-4410-362B-F4B7-43827AC2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Correlated Subquery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474B48-94BF-A24C-B930-DBF78ECFB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050" y="844550"/>
            <a:ext cx="5489350" cy="4118646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Subquery is query within a query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Correlated means inner query 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references outer query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filter out shelf 3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p.id, p.name, t.name AS tag FROM products p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JOIN (SELECT VALUE t FROM t IN </a:t>
            </a:r>
            <a:r>
              <a:rPr lang="en-US" sz="1800" dirty="0" err="1">
                <a:latin typeface="Operator Mono Medium" panose="02000009000000000000" pitchFamily="49" charset="0"/>
              </a:rPr>
              <a:t>p.tags</a:t>
            </a: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WHERE </a:t>
            </a:r>
            <a:r>
              <a:rPr lang="en-US" sz="1800" dirty="0" err="1">
                <a:latin typeface="Operator Mono Medium" panose="02000009000000000000" pitchFamily="49" charset="0"/>
              </a:rPr>
              <a:t>t.shelf</a:t>
            </a:r>
            <a:r>
              <a:rPr lang="en-US" sz="1800" dirty="0">
                <a:latin typeface="Operator Mono Medium" panose="02000009000000000000" pitchFamily="49" charset="0"/>
              </a:rPr>
              <a:t> = '3') AS t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180DF2-A436-137E-7B45-FF68C1AEF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12" y="844550"/>
            <a:ext cx="2662673" cy="382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1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0140DC-4410-362B-F4B7-43827AC2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Type-Checking Functions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474B48-94BF-A24C-B930-DBF78ECFB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851" y="765846"/>
            <a:ext cx="4781549" cy="419735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does the tags property exist?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IS_DEFINED (</a:t>
            </a:r>
            <a:r>
              <a:rPr lang="en-US" sz="1800" dirty="0" err="1">
                <a:latin typeface="Operator Mono Medium" panose="02000009000000000000" pitchFamily="49" charset="0"/>
              </a:rPr>
              <a:t>c.tags</a:t>
            </a:r>
            <a:r>
              <a:rPr lang="en-US" sz="1800" dirty="0">
                <a:latin typeface="Operator Mono Medium" panose="02000009000000000000" pitchFamily="49" charset="0"/>
              </a:rPr>
              <a:t>) AS </a:t>
            </a:r>
            <a:r>
              <a:rPr lang="en-US" sz="1800" dirty="0" err="1">
                <a:latin typeface="Operator Mono Medium" panose="02000009000000000000" pitchFamily="49" charset="0"/>
              </a:rPr>
              <a:t>tags_exist</a:t>
            </a:r>
            <a:r>
              <a:rPr lang="en-US" sz="1800" dirty="0">
                <a:latin typeface="Operator Mono Medium" panose="02000009000000000000" pitchFamily="49" charset="0"/>
              </a:rPr>
              <a:t> FROM c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is the tags property an array?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IS_ARRAY (</a:t>
            </a:r>
            <a:r>
              <a:rPr lang="en-US" sz="1800" dirty="0" err="1">
                <a:latin typeface="Operator Mono Medium" panose="02000009000000000000" pitchFamily="49" charset="0"/>
              </a:rPr>
              <a:t>c.tags</a:t>
            </a:r>
            <a:r>
              <a:rPr lang="en-US" sz="1800" dirty="0">
                <a:latin typeface="Operator Mono Medium" panose="02000009000000000000" pitchFamily="49" charset="0"/>
              </a:rPr>
              <a:t>) AS </a:t>
            </a:r>
            <a:r>
              <a:rPr lang="en-US" sz="1800" dirty="0" err="1">
                <a:latin typeface="Operator Mono Medium" panose="02000009000000000000" pitchFamily="49" charset="0"/>
              </a:rPr>
              <a:t>tags_is_array</a:t>
            </a:r>
            <a:r>
              <a:rPr lang="en-US" sz="1800" dirty="0">
                <a:latin typeface="Operator Mono Medium" panose="02000009000000000000" pitchFamily="49" charset="0"/>
              </a:rPr>
              <a:t> FROM C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//is the tags property null?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IS_NULL (</a:t>
            </a:r>
            <a:r>
              <a:rPr lang="en-US" sz="1800" dirty="0" err="1">
                <a:latin typeface="Operator Mono Medium" panose="02000009000000000000" pitchFamily="49" charset="0"/>
              </a:rPr>
              <a:t>c.tags</a:t>
            </a:r>
            <a:r>
              <a:rPr lang="en-US" sz="1800" dirty="0">
                <a:latin typeface="Operator Mono Medium" panose="02000009000000000000" pitchFamily="49" charset="0"/>
              </a:rPr>
              <a:t>) AS </a:t>
            </a:r>
            <a:r>
              <a:rPr lang="en-US" sz="1800" dirty="0" err="1">
                <a:latin typeface="Operator Mono Medium" panose="02000009000000000000" pitchFamily="49" charset="0"/>
              </a:rPr>
              <a:t>tags_is_null</a:t>
            </a:r>
            <a:r>
              <a:rPr lang="en-US" sz="1800" dirty="0">
                <a:latin typeface="Operator Mono Medium" panose="02000009000000000000" pitchFamily="49" charset="0"/>
              </a:rPr>
              <a:t> FROM c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IS_NUMBER; IS_STRING, IS_BOOLEAN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982E9F-81F8-B3C8-357D-37C364695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0" y="1681274"/>
            <a:ext cx="4046994" cy="200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4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0140DC-4410-362B-F4B7-43827AC2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Functions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474B48-94BF-A24C-B930-DBF78ECFB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rounds positive and negative numbers to nearest integer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ROUND(2.4) AS r1, ROUND(2.6) AS r2, ROUND(2.5) AS r3, ROUND(-2.4) AS r4, ROUND(-2.6) AS r5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return square roots of numbers 1-3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SQRT(1) AS s1, SQRT(2.0) AS s2, SQRT(3) AS s3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returns largest integer &lt;= the specific number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FLOOR(123.45) AS fl1, FLOOR(-123.45) AS fl2, FLOOR(0.0) AS fl3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  // results: [{fl1: 123, fl2: -124, fl3: 0}]</a:t>
            </a:r>
          </a:p>
        </p:txBody>
      </p:sp>
    </p:spTree>
    <p:extLst>
      <p:ext uri="{BB962C8B-B14F-4D97-AF65-F5344CB8AC3E}">
        <p14:creationId xmlns:p14="http://schemas.microsoft.com/office/powerpoint/2010/main" val="342275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0140DC-4410-362B-F4B7-43827AC2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Manipulation Functions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474B48-94BF-A24C-B930-DBF78ECFB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2451" y="605307"/>
            <a:ext cx="4781549" cy="453819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string concatenation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CONCAT(</a:t>
            </a:r>
            <a:r>
              <a:rPr lang="en-US" sz="1800" dirty="0" err="1">
                <a:latin typeface="Operator Mono Medium" panose="02000009000000000000" pitchFamily="49" charset="0"/>
              </a:rPr>
              <a:t>c.firstname</a:t>
            </a:r>
            <a:r>
              <a:rPr lang="en-US" sz="1800" dirty="0">
                <a:latin typeface="Operator Mono Medium" panose="02000009000000000000" pitchFamily="49" charset="0"/>
              </a:rPr>
              <a:t>,</a:t>
            </a:r>
            <a:br>
              <a:rPr lang="en-US" sz="1800" dirty="0">
                <a:latin typeface="Operator Mono Medium" panose="02000009000000000000" pitchFamily="49" charset="0"/>
              </a:rPr>
            </a:br>
            <a:r>
              <a:rPr lang="en-US" sz="1800" dirty="0">
                <a:latin typeface="Operator Mono Medium" panose="02000009000000000000" pitchFamily="49" charset="0"/>
              </a:rPr>
              <a:t> ' ', </a:t>
            </a:r>
            <a:r>
              <a:rPr lang="en-US" sz="1800" dirty="0" err="1">
                <a:latin typeface="Operator Mono Medium" panose="02000009000000000000" pitchFamily="49" charset="0"/>
              </a:rPr>
              <a:t>c.lastname</a:t>
            </a:r>
            <a:r>
              <a:rPr lang="en-US" sz="1800" dirty="0">
                <a:latin typeface="Operator Mono Medium" panose="02000009000000000000" pitchFamily="49" charset="0"/>
              </a:rPr>
              <a:t>) AS </a:t>
            </a:r>
            <a:r>
              <a:rPr lang="en-US" sz="1800" dirty="0" err="1">
                <a:latin typeface="Operator Mono Medium" panose="02000009000000000000" pitchFamily="49" charset="0"/>
              </a:rPr>
              <a:t>fullName</a:t>
            </a:r>
            <a:r>
              <a:rPr lang="en-US" sz="1800" dirty="0">
                <a:latin typeface="Operator Mono Medium" panose="02000009000000000000" pitchFamily="49" charset="0"/>
              </a:rPr>
              <a:t> FROM c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force casing (no obj returned)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VALUE LOWER (</a:t>
            </a:r>
            <a:r>
              <a:rPr lang="en-US" sz="1800" dirty="0" err="1">
                <a:latin typeface="Operator Mono Medium" panose="02000009000000000000" pitchFamily="49" charset="0"/>
              </a:rPr>
              <a:t>c.productName</a:t>
            </a:r>
            <a:r>
              <a:rPr lang="en-US" sz="1800" dirty="0">
                <a:latin typeface="Operator Mono Medium" panose="02000009000000000000" pitchFamily="49" charset="0"/>
              </a:rPr>
              <a:t>) FROM c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Dept code between 0 and 99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* FROM c WHERE </a:t>
            </a:r>
            <a:r>
              <a:rPr lang="en-US" sz="1800" dirty="0" err="1">
                <a:latin typeface="Operator Mono Medium" panose="02000009000000000000" pitchFamily="49" charset="0"/>
              </a:rPr>
              <a:t>RegexMatch</a:t>
            </a:r>
            <a:r>
              <a:rPr lang="en-US" sz="1800" dirty="0">
                <a:latin typeface="Operator Mono Medium" panose="02000009000000000000" pitchFamily="49" charset="0"/>
              </a:rPr>
              <a:t> (</a:t>
            </a:r>
            <a:r>
              <a:rPr lang="en-US" sz="1800" dirty="0" err="1">
                <a:latin typeface="Operator Mono Medium" panose="02000009000000000000" pitchFamily="49" charset="0"/>
              </a:rPr>
              <a:t>c.deptCode</a:t>
            </a:r>
            <a:r>
              <a:rPr lang="en-US" sz="1800" dirty="0">
                <a:latin typeface="Operator Mono Medium" panose="02000009000000000000" pitchFamily="49" charset="0"/>
              </a:rPr>
              <a:t>, "[0-99]","")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CONTAINS, ENDSWITH, STARTSWITH,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LTRIM, RTRIM, SUBSTRING, UPPER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1E7A1A-0754-DA99-88DD-17FA27E08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51" y="1731261"/>
            <a:ext cx="3294036" cy="168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77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0140DC-4410-362B-F4B7-43827AC2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and Time Functions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474B48-94BF-A24C-B930-DBF78ECFB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44" y="2481598"/>
            <a:ext cx="8989455" cy="2103281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/* UTC date and time ISO 8601 string value in the format: </a:t>
            </a:r>
            <a:r>
              <a:rPr lang="en-US" sz="1800" dirty="0" err="1">
                <a:latin typeface="Operator Mono Medium" panose="02000009000000000000" pitchFamily="49" charset="0"/>
              </a:rPr>
              <a:t>yyyy-MM-ddTHH:mm:ss.fffffffZ</a:t>
            </a:r>
            <a:r>
              <a:rPr lang="en-US" sz="1800" dirty="0">
                <a:latin typeface="Operator Mono Medium" panose="02000009000000000000" pitchFamily="49" charset="0"/>
              </a:rPr>
              <a:t>. */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</a:t>
            </a:r>
            <a:r>
              <a:rPr lang="en-US" sz="1800" dirty="0" err="1">
                <a:latin typeface="Operator Mono Medium" panose="02000009000000000000" pitchFamily="49" charset="0"/>
              </a:rPr>
              <a:t>GetCurrentDateTime</a:t>
            </a:r>
            <a:r>
              <a:rPr lang="en-US" sz="1800" dirty="0">
                <a:latin typeface="Operator Mono Medium" panose="02000009000000000000" pitchFamily="49" charset="0"/>
              </a:rPr>
              <a:t>() AS </a:t>
            </a:r>
            <a:r>
              <a:rPr lang="en-US" sz="1800" dirty="0" err="1">
                <a:latin typeface="Operator Mono Medium" panose="02000009000000000000" pitchFamily="49" charset="0"/>
              </a:rPr>
              <a:t>currentUtcDateTime</a:t>
            </a: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</a:t>
            </a:r>
            <a:r>
              <a:rPr lang="en-US" sz="1800" dirty="0" err="1">
                <a:latin typeface="Operator Mono Medium" panose="02000009000000000000" pitchFamily="49" charset="0"/>
              </a:rPr>
              <a:t>DateTimeAdd</a:t>
            </a:r>
            <a:r>
              <a:rPr lang="en-US" sz="1800" dirty="0">
                <a:latin typeface="Operator Mono Medium" panose="02000009000000000000" pitchFamily="49" charset="0"/>
              </a:rPr>
              <a:t>("mm", 1, "2020-07-09T23:20:13.4575530Z") AS </a:t>
            </a:r>
            <a:r>
              <a:rPr lang="en-US" sz="1800" dirty="0" err="1">
                <a:latin typeface="Operator Mono Medium" panose="02000009000000000000" pitchFamily="49" charset="0"/>
              </a:rPr>
              <a:t>OneMonthLater</a:t>
            </a: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092534-5FD2-F46C-4781-1895B6C03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047" y="782976"/>
            <a:ext cx="4961905" cy="1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635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catch-up</a:t>
            </a:r>
          </a:p>
          <a:p>
            <a:r>
              <a:rPr lang="en-GB" dirty="0"/>
              <a:t>Integrate an Azure Cosmos DB solution (5–10%)</a:t>
            </a:r>
            <a:endParaRPr lang="en-US" dirty="0"/>
          </a:p>
          <a:p>
            <a:r>
              <a:rPr lang="en-US" dirty="0"/>
              <a:t>Optimize an Azure Cosmos DB solution (15–20%)</a:t>
            </a:r>
          </a:p>
          <a:p>
            <a:r>
              <a:rPr lang="en-US" dirty="0"/>
              <a:t>Maintain an Azure Cosmos DB solution (25–30%)</a:t>
            </a:r>
          </a:p>
        </p:txBody>
      </p:sp>
    </p:spTree>
    <p:extLst>
      <p:ext uri="{BB962C8B-B14F-4D97-AF65-F5344CB8AC3E}">
        <p14:creationId xmlns:p14="http://schemas.microsoft.com/office/powerpoint/2010/main" val="146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0140DC-4410-362B-F4B7-43827AC2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Queries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474B48-94BF-A24C-B930-DBF78ECFB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214" y="542039"/>
            <a:ext cx="8847786" cy="4435163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// protect against SQL injection</a:t>
            </a:r>
          </a:p>
          <a:p>
            <a:pPr marL="0" indent="0">
              <a:buNone/>
            </a:pPr>
            <a:endParaRPr lang="en-US" sz="14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private static async Task </a:t>
            </a:r>
            <a:r>
              <a:rPr lang="en-US" sz="1400" dirty="0" err="1">
                <a:latin typeface="Operator Mono Medium" panose="02000009000000000000" pitchFamily="49" charset="0"/>
              </a:rPr>
              <a:t>QueryWithSqlParameters</a:t>
            </a:r>
            <a:r>
              <a:rPr lang="en-US" sz="1400" dirty="0">
                <a:latin typeface="Operator Mono Medium" panose="02000009000000000000" pitchFamily="49" charset="0"/>
              </a:rPr>
              <a:t>(Container container)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  {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      </a:t>
            </a:r>
            <a:r>
              <a:rPr lang="en-US" sz="1400" dirty="0" err="1">
                <a:latin typeface="Operator Mono Medium" panose="02000009000000000000" pitchFamily="49" charset="0"/>
              </a:rPr>
              <a:t>QueryDefinition</a:t>
            </a:r>
            <a:r>
              <a:rPr lang="en-US" sz="1400" dirty="0">
                <a:latin typeface="Operator Mono Medium" panose="02000009000000000000" pitchFamily="49" charset="0"/>
              </a:rPr>
              <a:t> query = new </a:t>
            </a:r>
            <a:r>
              <a:rPr lang="en-US" sz="1400" dirty="0" err="1">
                <a:latin typeface="Operator Mono Medium" panose="02000009000000000000" pitchFamily="49" charset="0"/>
              </a:rPr>
              <a:t>QueryDefinition</a:t>
            </a:r>
            <a:r>
              <a:rPr lang="en-US" sz="1400" dirty="0">
                <a:latin typeface="Operator Mono Medium" panose="02000009000000000000" pitchFamily="49" charset="0"/>
              </a:rPr>
              <a:t>("SELECT * FROM Families f WHERE          f.id = @id AND </a:t>
            </a:r>
            <a:r>
              <a:rPr lang="en-US" sz="1400" dirty="0" err="1">
                <a:latin typeface="Operator Mono Medium" panose="02000009000000000000" pitchFamily="49" charset="0"/>
              </a:rPr>
              <a:t>f.Address.City</a:t>
            </a:r>
            <a:r>
              <a:rPr lang="en-US" sz="1400" dirty="0">
                <a:latin typeface="Operator Mono Medium" panose="02000009000000000000" pitchFamily="49" charset="0"/>
              </a:rPr>
              <a:t> = @city")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          .</a:t>
            </a:r>
            <a:r>
              <a:rPr lang="en-US" sz="1400" dirty="0" err="1">
                <a:latin typeface="Operator Mono Medium" panose="02000009000000000000" pitchFamily="49" charset="0"/>
              </a:rPr>
              <a:t>WithParameter</a:t>
            </a:r>
            <a:r>
              <a:rPr lang="en-US" sz="1400" dirty="0">
                <a:latin typeface="Operator Mono Medium" panose="02000009000000000000" pitchFamily="49" charset="0"/>
              </a:rPr>
              <a:t>("@id", "</a:t>
            </a:r>
            <a:r>
              <a:rPr lang="en-US" sz="1400" dirty="0" err="1">
                <a:latin typeface="Operator Mono Medium" panose="02000009000000000000" pitchFamily="49" charset="0"/>
              </a:rPr>
              <a:t>AndersonFamily</a:t>
            </a:r>
            <a:r>
              <a:rPr lang="en-US" sz="1400" dirty="0">
                <a:latin typeface="Operator Mono Medium" panose="02000009000000000000" pitchFamily="49" charset="0"/>
              </a:rPr>
              <a:t>")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          .</a:t>
            </a:r>
            <a:r>
              <a:rPr lang="en-US" sz="1400" dirty="0" err="1">
                <a:latin typeface="Operator Mono Medium" panose="02000009000000000000" pitchFamily="49" charset="0"/>
              </a:rPr>
              <a:t>WithParameter</a:t>
            </a:r>
            <a:r>
              <a:rPr lang="en-US" sz="1400" dirty="0">
                <a:latin typeface="Operator Mono Medium" panose="02000009000000000000" pitchFamily="49" charset="0"/>
              </a:rPr>
              <a:t>("@city", "Seattle");</a:t>
            </a:r>
          </a:p>
          <a:p>
            <a:pPr marL="0" indent="0">
              <a:buNone/>
            </a:pPr>
            <a:endParaRPr lang="en-US" sz="14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      List&lt;Family&gt; results = new List&lt;Family&gt;();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      using (</a:t>
            </a:r>
            <a:r>
              <a:rPr lang="en-US" sz="1400" dirty="0" err="1">
                <a:latin typeface="Operator Mono Medium" panose="02000009000000000000" pitchFamily="49" charset="0"/>
              </a:rPr>
              <a:t>FeedIterator</a:t>
            </a:r>
            <a:r>
              <a:rPr lang="en-US" sz="1400" dirty="0">
                <a:latin typeface="Operator Mono Medium" panose="02000009000000000000" pitchFamily="49" charset="0"/>
              </a:rPr>
              <a:t>&lt;Family&gt; </a:t>
            </a:r>
            <a:r>
              <a:rPr lang="en-US" sz="1400" dirty="0" err="1">
                <a:latin typeface="Operator Mono Medium" panose="02000009000000000000" pitchFamily="49" charset="0"/>
              </a:rPr>
              <a:t>resultSetIterator</a:t>
            </a:r>
            <a:r>
              <a:rPr lang="en-US" sz="1400" dirty="0">
                <a:latin typeface="Operator Mono Medium" panose="02000009000000000000" pitchFamily="49" charset="0"/>
              </a:rPr>
              <a:t> = </a:t>
            </a:r>
            <a:r>
              <a:rPr lang="en-US" sz="1400" dirty="0" err="1">
                <a:latin typeface="Operator Mono Medium" panose="02000009000000000000" pitchFamily="49" charset="0"/>
              </a:rPr>
              <a:t>container.GetItemQueryIterator</a:t>
            </a:r>
            <a:r>
              <a:rPr lang="en-US" sz="1400" dirty="0">
                <a:latin typeface="Operator Mono Medium" panose="02000009000000000000" pitchFamily="49" charset="0"/>
              </a:rPr>
              <a:t>&lt;Family&gt;(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          query,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          </a:t>
            </a:r>
            <a:r>
              <a:rPr lang="en-US" sz="1400" dirty="0" err="1">
                <a:latin typeface="Operator Mono Medium" panose="02000009000000000000" pitchFamily="49" charset="0"/>
              </a:rPr>
              <a:t>requestOptions</a:t>
            </a:r>
            <a:r>
              <a:rPr lang="en-US" sz="1400" dirty="0">
                <a:latin typeface="Operator Mono Medium" panose="02000009000000000000" pitchFamily="49" charset="0"/>
              </a:rPr>
              <a:t>: new </a:t>
            </a:r>
            <a:r>
              <a:rPr lang="en-US" sz="1400" dirty="0" err="1">
                <a:latin typeface="Operator Mono Medium" panose="02000009000000000000" pitchFamily="49" charset="0"/>
              </a:rPr>
              <a:t>QueryRequestOptions</a:t>
            </a:r>
            <a:r>
              <a:rPr lang="en-US" sz="1400" dirty="0">
                <a:latin typeface="Operator Mono Medium" panose="02000009000000000000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          {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              </a:t>
            </a:r>
            <a:r>
              <a:rPr lang="en-US" sz="1400" dirty="0" err="1">
                <a:latin typeface="Operator Mono Medium" panose="02000009000000000000" pitchFamily="49" charset="0"/>
              </a:rPr>
              <a:t>PartitionKey</a:t>
            </a:r>
            <a:r>
              <a:rPr lang="en-US" sz="1400" dirty="0">
                <a:latin typeface="Operator Mono Medium" panose="02000009000000000000" pitchFamily="49" charset="0"/>
              </a:rPr>
              <a:t> = new </a:t>
            </a:r>
            <a:r>
              <a:rPr lang="en-US" sz="1400" dirty="0" err="1">
                <a:latin typeface="Operator Mono Medium" panose="02000009000000000000" pitchFamily="49" charset="0"/>
              </a:rPr>
              <a:t>PartitionKey</a:t>
            </a:r>
            <a:r>
              <a:rPr lang="en-US" sz="1400" dirty="0">
                <a:latin typeface="Operator Mono Medium" panose="02000009000000000000" pitchFamily="49" charset="0"/>
              </a:rPr>
              <a:t>("Anderson")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          }))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 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4016A-F156-A822-91A5-B1595AEFB9EA}"/>
              </a:ext>
            </a:extLst>
          </p:cNvPr>
          <p:cNvSpPr/>
          <p:nvPr/>
        </p:nvSpPr>
        <p:spPr>
          <a:xfrm>
            <a:off x="296214" y="577479"/>
            <a:ext cx="8734372" cy="31565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50D537-5F3D-7A3C-958A-66072A941755}"/>
              </a:ext>
            </a:extLst>
          </p:cNvPr>
          <p:cNvSpPr/>
          <p:nvPr/>
        </p:nvSpPr>
        <p:spPr>
          <a:xfrm>
            <a:off x="296214" y="1066577"/>
            <a:ext cx="8734372" cy="31565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F53A12-F77E-337B-7A1D-8339DC730FE4}"/>
              </a:ext>
            </a:extLst>
          </p:cNvPr>
          <p:cNvSpPr/>
          <p:nvPr/>
        </p:nvSpPr>
        <p:spPr>
          <a:xfrm>
            <a:off x="296214" y="1591114"/>
            <a:ext cx="8734372" cy="1074113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24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C768A-D494-532E-66D2-09815DB4D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E71B1F-253C-3DF8-D971-3F6503E0D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Batched actions that must succeed or fail 100 percent</a:t>
            </a:r>
          </a:p>
          <a:p>
            <a:r>
              <a:rPr lang="en-US" dirty="0"/>
              <a:t>Guarantees:</a:t>
            </a:r>
          </a:p>
          <a:p>
            <a:pPr lvl="1"/>
            <a:r>
              <a:rPr lang="en-US" b="1" dirty="0"/>
              <a:t>Atomicity</a:t>
            </a:r>
            <a:r>
              <a:rPr lang="en-US" dirty="0"/>
              <a:t>: Commit or roll back </a:t>
            </a:r>
          </a:p>
          <a:p>
            <a:pPr lvl="1"/>
            <a:r>
              <a:rPr lang="en-US" b="1" dirty="0"/>
              <a:t>Consistency</a:t>
            </a:r>
            <a:r>
              <a:rPr lang="en-US" dirty="0"/>
              <a:t>: Data is healthy internal state</a:t>
            </a:r>
          </a:p>
          <a:p>
            <a:pPr lvl="1"/>
            <a:r>
              <a:rPr lang="en-US" b="1" dirty="0"/>
              <a:t>Isolation</a:t>
            </a:r>
            <a:r>
              <a:rPr lang="en-US" dirty="0"/>
              <a:t>: No two transactions interfere</a:t>
            </a:r>
          </a:p>
          <a:p>
            <a:pPr lvl="1"/>
            <a:r>
              <a:rPr lang="en-US" b="1" dirty="0"/>
              <a:t>Durability</a:t>
            </a:r>
            <a:r>
              <a:rPr lang="en-US" dirty="0"/>
              <a:t>: Persistent changes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769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40953-41F7-6522-BADC-6B53B3E83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Stored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5A0AC-B075-1F78-19BB-A49166937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functions scoped to a single logical partition</a:t>
            </a:r>
          </a:p>
          <a:p>
            <a:r>
              <a:rPr lang="en-US" dirty="0"/>
              <a:t>Bounded execution: Must complete within 5 seconds</a:t>
            </a:r>
          </a:p>
          <a:p>
            <a:r>
              <a:rPr lang="en-US" dirty="0"/>
              <a:t>JavaScript language integrated query API</a:t>
            </a:r>
          </a:p>
          <a:p>
            <a:pPr lvl="1"/>
            <a:r>
              <a:rPr lang="en-US" dirty="0"/>
              <a:t>Programmatically build queries without SQL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036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C959C7-E644-E00A-2347-2E05DB01F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Stored Procedure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1D0B6A-6F9C-6035-472C-7E3C6C7C5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function </a:t>
            </a:r>
            <a:r>
              <a:rPr lang="en-US" sz="1400" dirty="0" err="1">
                <a:latin typeface="Operator Mono Medium" panose="02000009000000000000" pitchFamily="49" charset="0"/>
              </a:rPr>
              <a:t>createDoc</a:t>
            </a:r>
            <a:r>
              <a:rPr lang="en-US" sz="1400" dirty="0">
                <a:latin typeface="Operator Mono Medium" panose="02000009000000000000" pitchFamily="49" charset="0"/>
              </a:rPr>
              <a:t>(title) {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var context = </a:t>
            </a:r>
            <a:r>
              <a:rPr lang="en-US" sz="1400" dirty="0" err="1">
                <a:latin typeface="Operator Mono Medium" panose="02000009000000000000" pitchFamily="49" charset="0"/>
              </a:rPr>
              <a:t>getContext</a:t>
            </a:r>
            <a:r>
              <a:rPr lang="en-US" sz="1400" dirty="0">
                <a:latin typeface="Operator Mono Medium" panose="02000009000000000000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var container = </a:t>
            </a:r>
            <a:r>
              <a:rPr lang="en-US" sz="1400" dirty="0" err="1">
                <a:latin typeface="Operator Mono Medium" panose="02000009000000000000" pitchFamily="49" charset="0"/>
              </a:rPr>
              <a:t>context.getCollection</a:t>
            </a:r>
            <a:r>
              <a:rPr lang="en-US" sz="1400" dirty="0">
                <a:latin typeface="Operator Mono Medium" panose="02000009000000000000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var doc = {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name: title,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</a:t>
            </a:r>
            <a:r>
              <a:rPr lang="en-US" sz="1400" dirty="0" err="1">
                <a:latin typeface="Operator Mono Medium" panose="02000009000000000000" pitchFamily="49" charset="0"/>
              </a:rPr>
              <a:t>categoryId</a:t>
            </a:r>
            <a:r>
              <a:rPr lang="en-US" sz="1400" dirty="0">
                <a:latin typeface="Operator Mono Medium" panose="02000009000000000000" pitchFamily="49" charset="0"/>
              </a:rPr>
              <a:t>: 'demo'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var accepted = </a:t>
            </a:r>
            <a:r>
              <a:rPr lang="en-US" sz="1400" dirty="0" err="1">
                <a:latin typeface="Operator Mono Medium" panose="02000009000000000000" pitchFamily="49" charset="0"/>
              </a:rPr>
              <a:t>container.createDocument</a:t>
            </a:r>
            <a:r>
              <a:rPr lang="en-US" sz="1400" dirty="0">
                <a:latin typeface="Operator Mono Medium" panose="02000009000000000000" pitchFamily="49" charset="0"/>
              </a:rPr>
              <a:t>(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</a:t>
            </a:r>
            <a:r>
              <a:rPr lang="en-US" sz="1400" dirty="0" err="1">
                <a:latin typeface="Operator Mono Medium" panose="02000009000000000000" pitchFamily="49" charset="0"/>
              </a:rPr>
              <a:t>container.getSelfLink</a:t>
            </a:r>
            <a:r>
              <a:rPr lang="en-US" sz="1400" dirty="0">
                <a:latin typeface="Operator Mono Medium" panose="02000009000000000000" pitchFamily="49" charset="0"/>
              </a:rPr>
              <a:t>(),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doc,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(error, </a:t>
            </a:r>
            <a:r>
              <a:rPr lang="en-US" sz="1400" dirty="0" err="1">
                <a:latin typeface="Operator Mono Medium" panose="02000009000000000000" pitchFamily="49" charset="0"/>
              </a:rPr>
              <a:t>newDoc</a:t>
            </a:r>
            <a:r>
              <a:rPr lang="en-US" sz="1400" dirty="0">
                <a:latin typeface="Operator Mono Medium" panose="02000009000000000000" pitchFamily="49" charset="0"/>
              </a:rPr>
              <a:t>) =&gt; {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if (error) throw new Error(</a:t>
            </a:r>
            <a:r>
              <a:rPr lang="en-US" sz="1400" dirty="0" err="1">
                <a:latin typeface="Operator Mono Medium" panose="02000009000000000000" pitchFamily="49" charset="0"/>
              </a:rPr>
              <a:t>error.message</a:t>
            </a:r>
            <a:r>
              <a:rPr lang="en-US" sz="1400" dirty="0">
                <a:latin typeface="Operator Mono Medium" panose="02000009000000000000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</a:t>
            </a:r>
            <a:r>
              <a:rPr lang="en-US" sz="1400" dirty="0" err="1">
                <a:latin typeface="Operator Mono Medium" panose="02000009000000000000" pitchFamily="49" charset="0"/>
              </a:rPr>
              <a:t>context.getResponse</a:t>
            </a:r>
            <a:r>
              <a:rPr lang="en-US" sz="1400" dirty="0">
                <a:latin typeface="Operator Mono Medium" panose="02000009000000000000" pitchFamily="49" charset="0"/>
              </a:rPr>
              <a:t>().</a:t>
            </a:r>
            <a:r>
              <a:rPr lang="en-US" sz="1400" dirty="0" err="1">
                <a:latin typeface="Operator Mono Medium" panose="02000009000000000000" pitchFamily="49" charset="0"/>
              </a:rPr>
              <a:t>setBody</a:t>
            </a:r>
            <a:r>
              <a:rPr lang="en-US" sz="1400" dirty="0">
                <a:latin typeface="Operator Mono Medium" panose="02000009000000000000" pitchFamily="49" charset="0"/>
              </a:rPr>
              <a:t>(</a:t>
            </a:r>
            <a:r>
              <a:rPr lang="en-US" sz="1400" dirty="0" err="1">
                <a:latin typeface="Operator Mono Medium" panose="02000009000000000000" pitchFamily="49" charset="0"/>
              </a:rPr>
              <a:t>newDoc</a:t>
            </a:r>
            <a:r>
              <a:rPr lang="en-US" sz="1400" dirty="0">
                <a:latin typeface="Operator Mono Medium" panose="02000009000000000000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);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if (!accepted) return;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40760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754E8F-2AC4-4BFC-E71A-A5CBA34F4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Triggers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25DD83-C5E3-7DC4-D066-FA3FFF2F1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executed automatically when an operation occurs on a Cosmos DB item</a:t>
            </a:r>
          </a:p>
          <a:p>
            <a:r>
              <a:rPr lang="en-US" dirty="0"/>
              <a:t>Types:</a:t>
            </a:r>
          </a:p>
          <a:p>
            <a:pPr lvl="1"/>
            <a:r>
              <a:rPr lang="en-US" b="1" dirty="0"/>
              <a:t>Pre-trigger</a:t>
            </a:r>
            <a:r>
              <a:rPr lang="en-US" dirty="0"/>
              <a:t>: Runs before item is created</a:t>
            </a:r>
          </a:p>
          <a:p>
            <a:pPr lvl="1"/>
            <a:r>
              <a:rPr lang="en-US" b="1" dirty="0"/>
              <a:t>Post-trigger</a:t>
            </a:r>
            <a:r>
              <a:rPr lang="en-US" dirty="0"/>
              <a:t>: Runs after operation has completed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9573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C959C7-E644-E00A-2347-2E05DB01F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Pre-Trigger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1D0B6A-6F9C-6035-472C-7E3C6C7C5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// check for label property &amp; add if it doesn't exist</a:t>
            </a: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function </a:t>
            </a:r>
            <a:r>
              <a:rPr lang="en-US" sz="1600" dirty="0" err="1">
                <a:latin typeface="Operator Mono Medium" panose="02000009000000000000" pitchFamily="49" charset="0"/>
              </a:rPr>
              <a:t>addLabel</a:t>
            </a:r>
            <a:r>
              <a:rPr lang="en-US" sz="1600" dirty="0">
                <a:latin typeface="Operator Mono Medium" panose="02000009000000000000" pitchFamily="49" charset="0"/>
              </a:rPr>
              <a:t>(item) {</a:t>
            </a: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   var context = </a:t>
            </a:r>
            <a:r>
              <a:rPr lang="en-US" sz="1600" dirty="0" err="1">
                <a:latin typeface="Operator Mono Medium" panose="02000009000000000000" pitchFamily="49" charset="0"/>
              </a:rPr>
              <a:t>getContext</a:t>
            </a:r>
            <a:r>
              <a:rPr lang="en-US" sz="1600" dirty="0">
                <a:latin typeface="Operator Mono Medium" panose="02000009000000000000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   var request = </a:t>
            </a:r>
            <a:r>
              <a:rPr lang="en-US" sz="1600" dirty="0" err="1">
                <a:latin typeface="Operator Mono Medium" panose="02000009000000000000" pitchFamily="49" charset="0"/>
              </a:rPr>
              <a:t>context.getRequest</a:t>
            </a:r>
            <a:r>
              <a:rPr lang="en-US" sz="1600" dirty="0">
                <a:latin typeface="Operator Mono Medium" panose="02000009000000000000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   var </a:t>
            </a:r>
            <a:r>
              <a:rPr lang="en-US" sz="1600" dirty="0" err="1">
                <a:latin typeface="Operator Mono Medium" panose="02000009000000000000" pitchFamily="49" charset="0"/>
              </a:rPr>
              <a:t>pendingItem</a:t>
            </a:r>
            <a:r>
              <a:rPr lang="en-US" sz="1600" dirty="0">
                <a:latin typeface="Operator Mono Medium" panose="02000009000000000000" pitchFamily="49" charset="0"/>
              </a:rPr>
              <a:t> = </a:t>
            </a:r>
            <a:r>
              <a:rPr lang="en-US" sz="1600" dirty="0" err="1">
                <a:latin typeface="Operator Mono Medium" panose="02000009000000000000" pitchFamily="49" charset="0"/>
              </a:rPr>
              <a:t>request.getBody</a:t>
            </a:r>
            <a:r>
              <a:rPr lang="en-US" sz="1600" dirty="0">
                <a:latin typeface="Operator Mono Medium" panose="02000009000000000000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   if (!('label' in </a:t>
            </a:r>
            <a:r>
              <a:rPr lang="en-US" sz="1600" dirty="0" err="1">
                <a:latin typeface="Operator Mono Medium" panose="02000009000000000000" pitchFamily="49" charset="0"/>
              </a:rPr>
              <a:t>pendingItem</a:t>
            </a:r>
            <a:r>
              <a:rPr lang="en-US" sz="1600" dirty="0">
                <a:latin typeface="Operator Mono Medium" panose="02000009000000000000" pitchFamily="49" charset="0"/>
              </a:rPr>
              <a:t>))</a:t>
            </a: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      </a:t>
            </a:r>
            <a:r>
              <a:rPr lang="en-US" sz="1600" dirty="0" err="1">
                <a:latin typeface="Operator Mono Medium" panose="02000009000000000000" pitchFamily="49" charset="0"/>
              </a:rPr>
              <a:t>pendingItem</a:t>
            </a:r>
            <a:r>
              <a:rPr lang="en-US" sz="1600" dirty="0">
                <a:latin typeface="Operator Mono Medium" panose="02000009000000000000" pitchFamily="49" charset="0"/>
              </a:rPr>
              <a:t>['label'] = 'new';</a:t>
            </a: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      </a:t>
            </a:r>
            <a:r>
              <a:rPr lang="en-US" sz="1600" dirty="0" err="1">
                <a:latin typeface="Operator Mono Medium" panose="02000009000000000000" pitchFamily="49" charset="0"/>
              </a:rPr>
              <a:t>request.setBody</a:t>
            </a:r>
            <a:r>
              <a:rPr lang="en-US" sz="1600" dirty="0">
                <a:latin typeface="Operator Mono Medium" panose="02000009000000000000" pitchFamily="49" charset="0"/>
              </a:rPr>
              <a:t>(</a:t>
            </a:r>
            <a:r>
              <a:rPr lang="en-US" sz="1600" dirty="0" err="1">
                <a:latin typeface="Operator Mono Medium" panose="02000009000000000000" pitchFamily="49" charset="0"/>
              </a:rPr>
              <a:t>pendingItem</a:t>
            </a:r>
            <a:r>
              <a:rPr lang="en-US" sz="1600" dirty="0">
                <a:latin typeface="Operator Mono Medium" panose="02000009000000000000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43802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92B5DE-EA49-3A76-081D-1D787F05D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User-Defined Functions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1DA079-602D-CFEA-5C0C-52672ED08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Extends the SQL API query language with custom business logic</a:t>
            </a:r>
          </a:p>
          <a:p>
            <a:pPr marL="400050" lvl="1" indent="0">
              <a:buNone/>
            </a:pPr>
            <a:r>
              <a:rPr lang="en-GB" sz="1800" dirty="0">
                <a:latin typeface="Operator Mono Medium" panose="02000009000000000000" pitchFamily="49" charset="0"/>
              </a:rPr>
              <a:t>function </a:t>
            </a:r>
            <a:r>
              <a:rPr lang="en-GB" sz="1800" dirty="0" err="1">
                <a:latin typeface="Operator Mono Medium" panose="02000009000000000000" pitchFamily="49" charset="0"/>
              </a:rPr>
              <a:t>addTax</a:t>
            </a:r>
            <a:r>
              <a:rPr lang="en-GB" sz="1800" dirty="0">
                <a:latin typeface="Operator Mono Medium" panose="02000009000000000000" pitchFamily="49" charset="0"/>
              </a:rPr>
              <a:t>(</a:t>
            </a:r>
            <a:r>
              <a:rPr lang="en-GB" sz="1800" dirty="0" err="1">
                <a:latin typeface="Operator Mono Medium" panose="02000009000000000000" pitchFamily="49" charset="0"/>
              </a:rPr>
              <a:t>preTax</a:t>
            </a:r>
            <a:r>
              <a:rPr lang="en-GB" sz="1800" dirty="0">
                <a:latin typeface="Operator Mono Medium" panose="02000009000000000000" pitchFamily="49" charset="0"/>
              </a:rPr>
              <a:t>) {</a:t>
            </a:r>
          </a:p>
          <a:p>
            <a:pPr marL="400050" lvl="1" indent="0">
              <a:buNone/>
            </a:pPr>
            <a:r>
              <a:rPr lang="en-GB" sz="1800" dirty="0">
                <a:latin typeface="Operator Mono Medium" panose="02000009000000000000" pitchFamily="49" charset="0"/>
              </a:rPr>
              <a:t>   return </a:t>
            </a:r>
            <a:r>
              <a:rPr lang="en-GB" sz="1800" dirty="0" err="1">
                <a:latin typeface="Operator Mono Medium" panose="02000009000000000000" pitchFamily="49" charset="0"/>
              </a:rPr>
              <a:t>preTax</a:t>
            </a:r>
            <a:r>
              <a:rPr lang="en-GB" sz="1800" dirty="0">
                <a:latin typeface="Operator Mono Medium" panose="02000009000000000000" pitchFamily="49" charset="0"/>
              </a:rPr>
              <a:t> * 1.15;</a:t>
            </a:r>
          </a:p>
          <a:p>
            <a:pPr marL="400050" lvl="1" indent="0">
              <a:buNone/>
            </a:pPr>
            <a:r>
              <a:rPr lang="en-GB" sz="1800" dirty="0">
                <a:latin typeface="Operator Mono Medium" panose="02000009000000000000" pitchFamily="49" charset="0"/>
              </a:rPr>
              <a:t>}</a:t>
            </a:r>
          </a:p>
          <a:p>
            <a:pPr marL="400050" lvl="1" indent="0">
              <a:buNone/>
            </a:pPr>
            <a:endParaRPr lang="en-GB" sz="1800" dirty="0">
              <a:latin typeface="Operator Mono Medium" panose="02000009000000000000" pitchFamily="49" charset="0"/>
            </a:endParaRPr>
          </a:p>
          <a:p>
            <a:pPr marL="400050" lvl="1" indent="0">
              <a:buNone/>
            </a:pPr>
            <a:r>
              <a:rPr lang="en-GB" sz="1800" dirty="0">
                <a:latin typeface="Operator Mono Medium" panose="02000009000000000000" pitchFamily="49" charset="0"/>
              </a:rPr>
              <a:t>SELECT p.name, </a:t>
            </a:r>
            <a:r>
              <a:rPr lang="en-GB" sz="1800" dirty="0" err="1">
                <a:latin typeface="Operator Mono Medium" panose="02000009000000000000" pitchFamily="49" charset="0"/>
              </a:rPr>
              <a:t>p.price</a:t>
            </a:r>
            <a:r>
              <a:rPr lang="en-GB" sz="1800" dirty="0">
                <a:latin typeface="Operator Mono Medium" panose="02000009000000000000" pitchFamily="49" charset="0"/>
              </a:rPr>
              <a:t>,</a:t>
            </a:r>
          </a:p>
          <a:p>
            <a:pPr marL="400050" lvl="1" indent="0">
              <a:buNone/>
            </a:pPr>
            <a:r>
              <a:rPr lang="en-GB" sz="1800" dirty="0" err="1">
                <a:latin typeface="Operator Mono Medium" panose="02000009000000000000" pitchFamily="49" charset="0"/>
              </a:rPr>
              <a:t>udf.addTax</a:t>
            </a:r>
            <a:r>
              <a:rPr lang="en-GB" sz="1800" dirty="0">
                <a:latin typeface="Operator Mono Medium" panose="02000009000000000000" pitchFamily="49" charset="0"/>
              </a:rPr>
              <a:t>(</a:t>
            </a:r>
            <a:r>
              <a:rPr lang="en-GB" sz="1800" dirty="0" err="1">
                <a:latin typeface="Operator Mono Medium" panose="02000009000000000000" pitchFamily="49" charset="0"/>
              </a:rPr>
              <a:t>p.price</a:t>
            </a:r>
            <a:r>
              <a:rPr lang="en-GB" sz="1800" dirty="0">
                <a:latin typeface="Operator Mono Medium" panose="02000009000000000000" pitchFamily="49" charset="0"/>
              </a:rPr>
              <a:t>) AS </a:t>
            </a:r>
            <a:r>
              <a:rPr lang="en-GB" sz="1800" dirty="0" err="1">
                <a:latin typeface="Operator Mono Medium" panose="02000009000000000000" pitchFamily="49" charset="0"/>
              </a:rPr>
              <a:t>priceWithTax</a:t>
            </a:r>
            <a:endParaRPr lang="en-GB" sz="1800" dirty="0">
              <a:latin typeface="Operator Mono Medium" panose="02000009000000000000" pitchFamily="49" charset="0"/>
            </a:endParaRPr>
          </a:p>
          <a:p>
            <a:pPr marL="400050" lvl="1" indent="0">
              <a:buNone/>
            </a:pPr>
            <a:r>
              <a:rPr lang="en-GB" sz="1800" dirty="0">
                <a:latin typeface="Operator Mono Medium" panose="02000009000000000000" pitchFamily="49" charset="0"/>
              </a:rPr>
              <a:t>FROM products p</a:t>
            </a:r>
            <a:endParaRPr lang="en-US" sz="1800" dirty="0">
              <a:latin typeface="Operator Mono Medium" panose="02000009000000000000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08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C1CB05-8E02-95D0-AF9B-C953BFA94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 Levels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9AE321-48EF-29D1-681C-A409F8A72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14771"/>
            <a:ext cx="6800385" cy="3547021"/>
          </a:xfrm>
        </p:spPr>
        <p:txBody>
          <a:bodyPr/>
          <a:lstStyle/>
          <a:p>
            <a:r>
              <a:rPr lang="en-US" dirty="0"/>
              <a:t>Relational model: ACID</a:t>
            </a:r>
          </a:p>
          <a:p>
            <a:pPr lvl="1"/>
            <a:r>
              <a:rPr lang="en-US" dirty="0"/>
              <a:t>Atomicity, Consistency, Isolation, Durability</a:t>
            </a:r>
          </a:p>
          <a:p>
            <a:r>
              <a:rPr lang="en-US" dirty="0"/>
              <a:t>Non-relational model: CAP</a:t>
            </a:r>
          </a:p>
          <a:p>
            <a:pPr lvl="1"/>
            <a:r>
              <a:rPr lang="en-US" dirty="0"/>
              <a:t>Consistency, Availability, Partition tolerance</a:t>
            </a:r>
          </a:p>
          <a:p>
            <a:pPr lvl="2"/>
            <a:r>
              <a:rPr lang="en-US" dirty="0"/>
              <a:t>Normally only 2 of 3 elements guaranteed</a:t>
            </a:r>
          </a:p>
          <a:p>
            <a:pPr lvl="2"/>
            <a:r>
              <a:rPr lang="en-US" dirty="0"/>
              <a:t>Trade-off between consistency and availability</a:t>
            </a:r>
          </a:p>
          <a:p>
            <a:r>
              <a:rPr lang="en-US" dirty="0"/>
              <a:t>User A adds a document to East US container</a:t>
            </a:r>
          </a:p>
          <a:p>
            <a:r>
              <a:rPr lang="en-US" dirty="0"/>
              <a:t>What will User B see when they query the container from Australia?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020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D81981-9B8B-2D5B-93F0-CE1AC63C2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Consistency Levels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FD39FA-90F7-E29A-B644-8A21667B8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21" y="1018902"/>
            <a:ext cx="8546548" cy="333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87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61B78D-925E-766B-BB42-F32BDD63E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Overriding Default Consistency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9B7F7C-C530-1E77-C143-A59373DDA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 err="1">
                <a:latin typeface="Operator Mono Medium" panose="02000009000000000000" pitchFamily="49" charset="0"/>
              </a:rPr>
              <a:t>ItemRequestOptions</a:t>
            </a:r>
            <a:r>
              <a:rPr lang="en-US" sz="1800" dirty="0">
                <a:latin typeface="Operator Mono Medium" panose="02000009000000000000" pitchFamily="49" charset="0"/>
              </a:rPr>
              <a:t> options = new() {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  </a:t>
            </a:r>
            <a:r>
              <a:rPr lang="en-US" sz="1800" dirty="0" err="1">
                <a:latin typeface="Operator Mono Medium" panose="02000009000000000000" pitchFamily="49" charset="0"/>
              </a:rPr>
              <a:t>ConsistencyLevel</a:t>
            </a:r>
            <a:r>
              <a:rPr lang="en-US" sz="1800" dirty="0">
                <a:latin typeface="Operator Mono Medium" panose="02000009000000000000" pitchFamily="49" charset="0"/>
              </a:rPr>
              <a:t> = </a:t>
            </a:r>
            <a:r>
              <a:rPr lang="en-US" sz="1800" dirty="0" err="1">
                <a:latin typeface="Operator Mono Medium" panose="02000009000000000000" pitchFamily="49" charset="0"/>
              </a:rPr>
              <a:t>ConsistencyLevel.Eventual</a:t>
            </a: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};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string id = "706cd7c6-db8b-41f9-aea2-0e0c7e8eb009";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string </a:t>
            </a:r>
            <a:r>
              <a:rPr lang="en-US" sz="1800" dirty="0" err="1">
                <a:latin typeface="Operator Mono Medium" panose="02000009000000000000" pitchFamily="49" charset="0"/>
              </a:rPr>
              <a:t>categoryId</a:t>
            </a:r>
            <a:r>
              <a:rPr lang="en-US" sz="1800" dirty="0">
                <a:latin typeface="Operator Mono Medium" panose="02000009000000000000" pitchFamily="49" charset="0"/>
              </a:rPr>
              <a:t> = "9603ca6c-9e28-4a02-9194-51cdb7fea816";</a:t>
            </a:r>
          </a:p>
          <a:p>
            <a:pPr marL="0" indent="0">
              <a:buNone/>
            </a:pPr>
            <a:r>
              <a:rPr lang="en-US" sz="1800" dirty="0" err="1">
                <a:latin typeface="Operator Mono Medium" panose="02000009000000000000" pitchFamily="49" charset="0"/>
              </a:rPr>
              <a:t>PartitionKey</a:t>
            </a:r>
            <a:r>
              <a:rPr lang="en-US" sz="1800" dirty="0">
                <a:latin typeface="Operator Mono Medium" panose="02000009000000000000" pitchFamily="49" charset="0"/>
              </a:rPr>
              <a:t> </a:t>
            </a:r>
            <a:r>
              <a:rPr lang="en-US" sz="1800" dirty="0" err="1">
                <a:latin typeface="Operator Mono Medium" panose="02000009000000000000" pitchFamily="49" charset="0"/>
              </a:rPr>
              <a:t>partitionKey</a:t>
            </a:r>
            <a:r>
              <a:rPr lang="en-US" sz="1800" dirty="0">
                <a:latin typeface="Operator Mono Medium" panose="02000009000000000000" pitchFamily="49" charset="0"/>
              </a:rPr>
              <a:t> = new (</a:t>
            </a:r>
            <a:r>
              <a:rPr lang="en-US" sz="1800" dirty="0" err="1">
                <a:latin typeface="Operator Mono Medium" panose="02000009000000000000" pitchFamily="49" charset="0"/>
              </a:rPr>
              <a:t>categoryId</a:t>
            </a:r>
            <a:r>
              <a:rPr lang="en-US" sz="1800" dirty="0">
                <a:latin typeface="Operator Mono Medium" panose="02000009000000000000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Product item = await </a:t>
            </a:r>
            <a:r>
              <a:rPr lang="en-US" sz="1800" dirty="0" err="1">
                <a:latin typeface="Operator Mono Medium" panose="02000009000000000000" pitchFamily="49" charset="0"/>
              </a:rPr>
              <a:t>container.ReadItemAsync</a:t>
            </a:r>
            <a:r>
              <a:rPr lang="en-US" sz="1800" dirty="0">
                <a:latin typeface="Operator Mono Medium" panose="02000009000000000000" pitchFamily="49" charset="0"/>
              </a:rPr>
              <a:t>&lt;Product&gt;(id, </a:t>
            </a:r>
            <a:r>
              <a:rPr lang="en-US" sz="1800" dirty="0" err="1">
                <a:latin typeface="Operator Mono Medium" panose="02000009000000000000" pitchFamily="49" charset="0"/>
              </a:rPr>
              <a:t>partitionKey</a:t>
            </a:r>
            <a:r>
              <a:rPr lang="en-US" sz="1800" dirty="0">
                <a:latin typeface="Operator Mono Medium" panose="02000009000000000000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dirty="0" err="1">
                <a:latin typeface="Operator Mono Medium" panose="02000009000000000000" pitchFamily="49" charset="0"/>
              </a:rPr>
              <a:t>requestOptions</a:t>
            </a:r>
            <a:r>
              <a:rPr lang="en-US" sz="1800" dirty="0">
                <a:latin typeface="Operator Mono Medium" panose="02000009000000000000" pitchFamily="49" charset="0"/>
              </a:rPr>
              <a:t>: options);</a:t>
            </a:r>
          </a:p>
        </p:txBody>
      </p:sp>
    </p:spTree>
    <p:extLst>
      <p:ext uri="{BB962C8B-B14F-4D97-AF65-F5344CB8AC3E}">
        <p14:creationId xmlns:p14="http://schemas.microsoft.com/office/powerpoint/2010/main" val="2904357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509906" y="2110085"/>
              <a:ext cx="4124207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</a:t>
              </a:r>
              <a:r>
                <a:rPr lang="en-US" sz="4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/dp420</a:t>
              </a:r>
              <a:endParaRPr lang="en-US" sz="4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5182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3F3CC1-1E00-6B4F-B67C-2C48635F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Global Distribution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4E9433-4306-7E83-6DFA-2260FC949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80" y="958634"/>
            <a:ext cx="8891239" cy="348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245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0CB96-7FD5-291F-21B1-D5BFC82D7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Globally Distributed Web App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409266-31BD-C6B3-CAA4-FB64EAE76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3" y="4162959"/>
            <a:ext cx="1714286" cy="885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FF43B8-22A7-4FE8-D23C-75216803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149" y="609820"/>
            <a:ext cx="7149701" cy="443885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F24F9CB-0F4D-C605-5EDB-7D441E423CCE}"/>
              </a:ext>
            </a:extLst>
          </p:cNvPr>
          <p:cNvGrpSpPr/>
          <p:nvPr/>
        </p:nvGrpSpPr>
        <p:grpSpPr>
          <a:xfrm>
            <a:off x="6865620" y="1212427"/>
            <a:ext cx="2102273" cy="1647033"/>
            <a:chOff x="6865620" y="1212427"/>
            <a:chExt cx="2102273" cy="1647033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67365E0-436F-ECD1-D1AF-41FC947730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22347" y="1212427"/>
              <a:ext cx="1224503" cy="621029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D4BA863-36C3-81DF-9F4A-0B65B5FC00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5620" y="2480535"/>
              <a:ext cx="1394460" cy="378925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CD2E5CB-B259-2C1E-1CF3-0B75C508A7B8}"/>
                </a:ext>
              </a:extLst>
            </p:cNvPr>
            <p:cNvSpPr/>
            <p:nvPr/>
          </p:nvSpPr>
          <p:spPr>
            <a:xfrm>
              <a:off x="7220373" y="1727039"/>
              <a:ext cx="1747520" cy="8447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Multi-region writes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7844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26EAD9-0B7D-9503-B521-718ED9E63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Global Replication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BF50BE-4BB0-D8EA-5144-3690BFB02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46667"/>
            <a:ext cx="5456621" cy="3515125"/>
          </a:xfrm>
        </p:spPr>
        <p:txBody>
          <a:bodyPr/>
          <a:lstStyle/>
          <a:p>
            <a:r>
              <a:rPr lang="en-US" sz="2000" dirty="0"/>
              <a:t>Provides low latency and high availability for your account</a:t>
            </a:r>
          </a:p>
          <a:p>
            <a:r>
              <a:rPr lang="en-US" sz="2000" dirty="0"/>
              <a:t>Unlimited elastic read and write scalability with 99.999% </a:t>
            </a:r>
            <a:r>
              <a:rPr lang="en-US" sz="2000" dirty="0" err="1"/>
              <a:t>rw</a:t>
            </a:r>
            <a:r>
              <a:rPr lang="en-US" sz="2000" dirty="0"/>
              <a:t> availability</a:t>
            </a:r>
          </a:p>
          <a:p>
            <a:r>
              <a:rPr lang="en-US" sz="2000" dirty="0"/>
              <a:t>Service-managed failover to cover regional outages</a:t>
            </a:r>
          </a:p>
          <a:p>
            <a:r>
              <a:rPr lang="en-US" sz="2000" dirty="0"/>
              <a:t>Five programmable consistency levels</a:t>
            </a:r>
          </a:p>
          <a:p>
            <a:r>
              <a:rPr lang="en-US" sz="2000" dirty="0"/>
              <a:t>Throughput, storage, gateway costs are billed across every region used (not per-region)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74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A03F7E-B178-6E6B-21D4-7E8EB1FC9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Conflicts and Multi-Region Writes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0CCE8E-9022-051F-F67B-BEC07203A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Cosmos DB has built-in conflict management</a:t>
            </a:r>
          </a:p>
          <a:p>
            <a:r>
              <a:rPr lang="en-US" dirty="0"/>
              <a:t>Conflict types:</a:t>
            </a:r>
          </a:p>
          <a:p>
            <a:pPr lvl="1"/>
            <a:r>
              <a:rPr lang="en-US" b="1" dirty="0"/>
              <a:t>Delete:</a:t>
            </a:r>
            <a:r>
              <a:rPr lang="en-US" dirty="0"/>
              <a:t> Client updates item deleted in another region</a:t>
            </a:r>
          </a:p>
          <a:p>
            <a:pPr lvl="1"/>
            <a:r>
              <a:rPr lang="en-US" b="1" dirty="0"/>
              <a:t>Insert:</a:t>
            </a:r>
            <a:r>
              <a:rPr lang="en-US" dirty="0"/>
              <a:t> Simultaneous inserts with same unique ID</a:t>
            </a:r>
          </a:p>
          <a:p>
            <a:pPr lvl="1"/>
            <a:r>
              <a:rPr lang="en-US" b="1" dirty="0"/>
              <a:t>Replace:</a:t>
            </a:r>
            <a:r>
              <a:rPr lang="en-US" dirty="0"/>
              <a:t> Concurrent updates from different regions</a:t>
            </a:r>
          </a:p>
          <a:p>
            <a:r>
              <a:rPr lang="en-US" dirty="0"/>
              <a:t>Default conflict resolution policy is </a:t>
            </a:r>
            <a:r>
              <a:rPr lang="en-US" b="1" dirty="0"/>
              <a:t>Last Write Wins</a:t>
            </a:r>
          </a:p>
          <a:p>
            <a:pPr lvl="1"/>
            <a:r>
              <a:rPr lang="en-US" dirty="0"/>
              <a:t>Item with largest </a:t>
            </a:r>
            <a:r>
              <a:rPr lang="en-US" b="1" dirty="0"/>
              <a:t>_</a:t>
            </a:r>
            <a:r>
              <a:rPr lang="en-US" b="1" dirty="0" err="1"/>
              <a:t>ts</a:t>
            </a:r>
            <a:r>
              <a:rPr lang="en-US" dirty="0"/>
              <a:t> value "wins" conflict</a:t>
            </a:r>
          </a:p>
          <a:p>
            <a:r>
              <a:rPr lang="en-US" dirty="0"/>
              <a:t>Can override with custom conflict resolution policy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90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B52AF-5D71-7733-1ABE-A7E2D3035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Conflict Resolution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4620D-0CB5-806F-4EA2-A9C99E8A8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policy on container</a:t>
            </a:r>
          </a:p>
          <a:p>
            <a:pPr lvl="1"/>
            <a:r>
              <a:rPr lang="en-US" dirty="0"/>
              <a:t>Can be defined only at container creation</a:t>
            </a:r>
          </a:p>
          <a:p>
            <a:r>
              <a:rPr lang="en-US" dirty="0"/>
              <a:t>Default conflict resolver is </a:t>
            </a:r>
            <a:r>
              <a:rPr lang="en-US" b="1" dirty="0"/>
              <a:t>_</a:t>
            </a:r>
            <a:r>
              <a:rPr lang="en-US" b="1" dirty="0" err="1"/>
              <a:t>ts</a:t>
            </a:r>
            <a:r>
              <a:rPr lang="en-US" dirty="0"/>
              <a:t> property</a:t>
            </a:r>
          </a:p>
          <a:p>
            <a:r>
              <a:rPr lang="en-US" dirty="0"/>
              <a:t>Register a JavaScript merge stored procedure</a:t>
            </a:r>
          </a:p>
          <a:p>
            <a:pPr lvl="1"/>
            <a:r>
              <a:rPr lang="en-US" dirty="0"/>
              <a:t>If empty, conflict goes to conflict feed</a:t>
            </a:r>
          </a:p>
          <a:p>
            <a:r>
              <a:rPr lang="en-US" dirty="0"/>
              <a:t>Alternative approach: Handle conflicts directly with the conflict feed</a:t>
            </a:r>
          </a:p>
        </p:txBody>
      </p:sp>
    </p:spTree>
    <p:extLst>
      <p:ext uri="{BB962C8B-B14F-4D97-AF65-F5344CB8AC3E}">
        <p14:creationId xmlns:p14="http://schemas.microsoft.com/office/powerpoint/2010/main" val="5703214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AA4DE7-2858-3F51-6F60-8F92CA954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from Conflict Feed (SDK v3)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FF92CC-060B-03F4-ACA9-84D4203CC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 err="1"/>
              <a:t>FeedIterator</a:t>
            </a:r>
            <a:r>
              <a:rPr lang="en-US" sz="1200" dirty="0"/>
              <a:t>&lt;</a:t>
            </a:r>
            <a:r>
              <a:rPr lang="en-US" sz="1200" dirty="0" err="1"/>
              <a:t>ConflictProperties</a:t>
            </a:r>
            <a:r>
              <a:rPr lang="en-US" sz="1200" dirty="0"/>
              <a:t>&gt; </a:t>
            </a:r>
            <a:r>
              <a:rPr lang="en-US" sz="1200" dirty="0" err="1"/>
              <a:t>conflictFeed</a:t>
            </a:r>
            <a:r>
              <a:rPr lang="en-US" sz="1200" dirty="0"/>
              <a:t> = </a:t>
            </a:r>
            <a:r>
              <a:rPr lang="en-US" sz="1200" dirty="0" err="1"/>
              <a:t>container.Conflicts.GetConflictQueryIterator</a:t>
            </a:r>
            <a:r>
              <a:rPr lang="en-US" sz="1200" dirty="0"/>
              <a:t>();</a:t>
            </a:r>
          </a:p>
          <a:p>
            <a:pPr marL="0" indent="0">
              <a:buNone/>
            </a:pPr>
            <a:r>
              <a:rPr lang="en-US" sz="1200" dirty="0"/>
              <a:t>while (</a:t>
            </a:r>
            <a:r>
              <a:rPr lang="en-US" sz="1200" dirty="0" err="1"/>
              <a:t>conflictFeed.HasMoreResults</a:t>
            </a:r>
            <a:r>
              <a:rPr lang="en-US" sz="1200" dirty="0"/>
              <a:t>)</a:t>
            </a:r>
          </a:p>
          <a:p>
            <a:pPr marL="0" indent="0">
              <a:buNone/>
            </a:pPr>
            <a:r>
              <a:rPr lang="en-US" sz="1200" dirty="0"/>
              <a:t>{</a:t>
            </a:r>
          </a:p>
          <a:p>
            <a:pPr marL="0" indent="0">
              <a:buNone/>
            </a:pPr>
            <a:r>
              <a:rPr lang="en-US" sz="1200" dirty="0"/>
              <a:t>    </a:t>
            </a:r>
            <a:r>
              <a:rPr lang="en-US" sz="1200" dirty="0" err="1"/>
              <a:t>FeedResponse</a:t>
            </a:r>
            <a:r>
              <a:rPr lang="en-US" sz="1200" dirty="0"/>
              <a:t>&lt;</a:t>
            </a:r>
            <a:r>
              <a:rPr lang="en-US" sz="1200" dirty="0" err="1"/>
              <a:t>ConflictProperties</a:t>
            </a:r>
            <a:r>
              <a:rPr lang="en-US" sz="1200" dirty="0"/>
              <a:t>&gt; conflicts = await </a:t>
            </a:r>
            <a:r>
              <a:rPr lang="en-US" sz="1200" dirty="0" err="1"/>
              <a:t>conflictFeed.ReadNextAsync</a:t>
            </a:r>
            <a:r>
              <a:rPr lang="en-US" sz="1200" dirty="0"/>
              <a:t>();</a:t>
            </a:r>
          </a:p>
          <a:p>
            <a:pPr marL="0" indent="0">
              <a:buNone/>
            </a:pPr>
            <a:r>
              <a:rPr lang="en-US" sz="1200" dirty="0"/>
              <a:t>    foreach (</a:t>
            </a:r>
            <a:r>
              <a:rPr lang="en-US" sz="1200" dirty="0" err="1"/>
              <a:t>ConflictProperties</a:t>
            </a:r>
            <a:r>
              <a:rPr lang="en-US" sz="1200" dirty="0"/>
              <a:t> conflict in conflicts)</a:t>
            </a:r>
          </a:p>
          <a:p>
            <a:pPr marL="0" indent="0">
              <a:buNone/>
            </a:pPr>
            <a:r>
              <a:rPr lang="en-US" sz="1200" dirty="0"/>
              <a:t>    {</a:t>
            </a:r>
          </a:p>
          <a:p>
            <a:pPr marL="0" indent="0">
              <a:buNone/>
            </a:pPr>
            <a:r>
              <a:rPr lang="en-US" sz="1200" dirty="0"/>
              <a:t>        // Read the conflicted content</a:t>
            </a:r>
          </a:p>
          <a:p>
            <a:pPr marL="0" indent="0">
              <a:buNone/>
            </a:pPr>
            <a:r>
              <a:rPr lang="en-US" sz="1200" dirty="0"/>
              <a:t>        </a:t>
            </a:r>
            <a:r>
              <a:rPr lang="en-US" sz="1200" dirty="0" err="1"/>
              <a:t>MyClass</a:t>
            </a:r>
            <a:r>
              <a:rPr lang="en-US" sz="1200" dirty="0"/>
              <a:t> </a:t>
            </a:r>
            <a:r>
              <a:rPr lang="en-US" sz="1200" dirty="0" err="1"/>
              <a:t>intendedChanges</a:t>
            </a:r>
            <a:r>
              <a:rPr lang="en-US" sz="1200" dirty="0"/>
              <a:t> = </a:t>
            </a:r>
            <a:r>
              <a:rPr lang="en-US" sz="1200" dirty="0" err="1"/>
              <a:t>container.Conflicts.ReadConflictContent</a:t>
            </a:r>
            <a:r>
              <a:rPr lang="en-US" sz="1200" dirty="0"/>
              <a:t>&lt;</a:t>
            </a:r>
            <a:r>
              <a:rPr lang="en-US" sz="1200" dirty="0" err="1"/>
              <a:t>MyClass</a:t>
            </a:r>
            <a:r>
              <a:rPr lang="en-US" sz="1200" dirty="0"/>
              <a:t>&gt;(conflict);</a:t>
            </a:r>
          </a:p>
          <a:p>
            <a:pPr marL="0" indent="0">
              <a:buNone/>
            </a:pPr>
            <a:r>
              <a:rPr lang="en-US" sz="1200" dirty="0"/>
              <a:t>        </a:t>
            </a:r>
            <a:r>
              <a:rPr lang="en-US" sz="1200" dirty="0" err="1"/>
              <a:t>MyClass</a:t>
            </a:r>
            <a:r>
              <a:rPr lang="en-US" sz="1200" dirty="0"/>
              <a:t> </a:t>
            </a:r>
            <a:r>
              <a:rPr lang="en-US" sz="1200" dirty="0" err="1"/>
              <a:t>currentState</a:t>
            </a:r>
            <a:r>
              <a:rPr lang="en-US" sz="1200" dirty="0"/>
              <a:t> = await </a:t>
            </a:r>
            <a:r>
              <a:rPr lang="en-US" sz="1200" dirty="0" err="1"/>
              <a:t>container.Conflicts.ReadCurrentAsync</a:t>
            </a:r>
            <a:r>
              <a:rPr lang="en-US" sz="1200" dirty="0"/>
              <a:t>&lt;</a:t>
            </a:r>
            <a:r>
              <a:rPr lang="en-US" sz="1200" dirty="0" err="1"/>
              <a:t>MyClass</a:t>
            </a:r>
            <a:r>
              <a:rPr lang="en-US" sz="1200" dirty="0"/>
              <a:t>&gt;(conflict, new </a:t>
            </a:r>
            <a:r>
              <a:rPr lang="en-US" sz="1200" dirty="0" err="1"/>
              <a:t>PartitionKey</a:t>
            </a:r>
            <a:r>
              <a:rPr lang="en-US" sz="1200" dirty="0"/>
              <a:t>(</a:t>
            </a:r>
            <a:r>
              <a:rPr lang="en-US" sz="1200" dirty="0" err="1"/>
              <a:t>intendedChanges.MyPartitionKey</a:t>
            </a:r>
            <a:r>
              <a:rPr lang="en-US" sz="1200" dirty="0"/>
              <a:t>));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        // Do manual merge among documents</a:t>
            </a:r>
          </a:p>
          <a:p>
            <a:pPr marL="0" indent="0">
              <a:buNone/>
            </a:pPr>
            <a:r>
              <a:rPr lang="en-US" sz="1200" dirty="0"/>
              <a:t>        await </a:t>
            </a:r>
            <a:r>
              <a:rPr lang="en-US" sz="1200" dirty="0" err="1"/>
              <a:t>container.ReplaceItemAsync</a:t>
            </a:r>
            <a:r>
              <a:rPr lang="en-US" sz="1200" dirty="0"/>
              <a:t>&lt;</a:t>
            </a:r>
            <a:r>
              <a:rPr lang="en-US" sz="1200" dirty="0" err="1"/>
              <a:t>MyClass</a:t>
            </a:r>
            <a:r>
              <a:rPr lang="en-US" sz="1200" dirty="0"/>
              <a:t>&gt;(</a:t>
            </a:r>
            <a:r>
              <a:rPr lang="en-US" sz="1200" dirty="0" err="1"/>
              <a:t>intendedChanges</a:t>
            </a:r>
            <a:r>
              <a:rPr lang="en-US" sz="1200" dirty="0"/>
              <a:t>, </a:t>
            </a:r>
            <a:r>
              <a:rPr lang="en-US" sz="1200" dirty="0" err="1"/>
              <a:t>intendedChanges.Id</a:t>
            </a:r>
            <a:r>
              <a:rPr lang="en-US" sz="1200" dirty="0"/>
              <a:t>, new </a:t>
            </a:r>
            <a:r>
              <a:rPr lang="en-US" sz="1200" dirty="0" err="1"/>
              <a:t>PartitionKey</a:t>
            </a:r>
            <a:r>
              <a:rPr lang="en-US" sz="1200" dirty="0"/>
              <a:t>(</a:t>
            </a:r>
            <a:r>
              <a:rPr lang="en-US" sz="1200" dirty="0" err="1"/>
              <a:t>intendedChanges.MyPartitionKey</a:t>
            </a:r>
            <a:r>
              <a:rPr lang="en-US" sz="1200" dirty="0"/>
              <a:t>));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        // Delete the conflict</a:t>
            </a:r>
          </a:p>
          <a:p>
            <a:pPr marL="0" indent="0">
              <a:buNone/>
            </a:pPr>
            <a:r>
              <a:rPr lang="en-US" sz="1200" dirty="0"/>
              <a:t>        await </a:t>
            </a:r>
            <a:r>
              <a:rPr lang="en-US" sz="1200" dirty="0" err="1"/>
              <a:t>container.Conflicts.DeleteAsync</a:t>
            </a:r>
            <a:r>
              <a:rPr lang="en-US" sz="1200" dirty="0"/>
              <a:t>(conflict, new </a:t>
            </a:r>
            <a:r>
              <a:rPr lang="en-US" sz="1200" dirty="0" err="1"/>
              <a:t>PartitionKey</a:t>
            </a:r>
            <a:r>
              <a:rPr lang="en-US" sz="1200" dirty="0"/>
              <a:t>(</a:t>
            </a:r>
            <a:r>
              <a:rPr lang="en-US" sz="1200" dirty="0" err="1"/>
              <a:t>intendedChanges.MyPartitionKey</a:t>
            </a:r>
            <a:r>
              <a:rPr lang="en-US" sz="1200" dirty="0"/>
              <a:t>));</a:t>
            </a:r>
          </a:p>
          <a:p>
            <a:pPr marL="0" indent="0">
              <a:buNone/>
            </a:pPr>
            <a:r>
              <a:rPr lang="en-US" sz="1200" dirty="0"/>
              <a:t>    }</a:t>
            </a:r>
          </a:p>
          <a:p>
            <a:pPr marL="0" indent="0">
              <a:buNone/>
            </a:pPr>
            <a:r>
              <a:rPr lang="en-US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13851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F06A8D-D703-5EAD-38E1-126390C5D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Default Indexing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7B77B8-C2A0-9A2C-577F-4C2B1BA57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FAD3CE-297C-2BBF-030D-58E040F3D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37" y="1232849"/>
            <a:ext cx="2600000" cy="28476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AA59AA-65BD-E758-0AAA-C79C75DE0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783" y="646611"/>
            <a:ext cx="4691016" cy="429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120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F06A8D-D703-5EAD-38E1-126390C5D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Custom Policy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F731D0-3E42-D6AF-1A66-9968BAA90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15D0B6-566B-645A-183B-EBC072C6C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497" y="929122"/>
            <a:ext cx="3656211" cy="3629813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8D70194E-CE2F-06D0-6FBF-154B21C29C0D}"/>
              </a:ext>
            </a:extLst>
          </p:cNvPr>
          <p:cNvSpPr/>
          <p:nvPr/>
        </p:nvSpPr>
        <p:spPr>
          <a:xfrm>
            <a:off x="592972" y="615613"/>
            <a:ext cx="3534891" cy="627017"/>
          </a:xfrm>
          <a:prstGeom prst="wedgeRectCallout">
            <a:avLst>
              <a:gd name="adj1" fmla="val 91268"/>
              <a:gd name="adj2" fmla="val 7395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consistent = enabled</a:t>
            </a:r>
          </a:p>
          <a:p>
            <a:pPr algn="ctr"/>
            <a:r>
              <a:rPr lang="en-US" dirty="0"/>
              <a:t>none = disabled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1345BCF5-4E0E-1B7F-1FC3-80EFBEE88BFD}"/>
              </a:ext>
            </a:extLst>
          </p:cNvPr>
          <p:cNvSpPr/>
          <p:nvPr/>
        </p:nvSpPr>
        <p:spPr>
          <a:xfrm>
            <a:off x="592972" y="1361190"/>
            <a:ext cx="3534891" cy="627017"/>
          </a:xfrm>
          <a:prstGeom prst="wedgeRectCallout">
            <a:avLst>
              <a:gd name="adj1" fmla="val 90159"/>
              <a:gd name="adj2" fmla="val -125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Index on write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83458965-CF1F-ABE6-E157-C18834415F8F}"/>
              </a:ext>
            </a:extLst>
          </p:cNvPr>
          <p:cNvSpPr/>
          <p:nvPr/>
        </p:nvSpPr>
        <p:spPr>
          <a:xfrm>
            <a:off x="592972" y="2106767"/>
            <a:ext cx="3534891" cy="1452862"/>
          </a:xfrm>
          <a:prstGeom prst="wedgeRectCallout">
            <a:avLst>
              <a:gd name="adj1" fmla="val 92007"/>
              <a:gd name="adj2" fmla="val -661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Examples: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/name/? </a:t>
            </a:r>
            <a:r>
              <a:rPr lang="en-US" dirty="0"/>
              <a:t>= scalar property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/category/* </a:t>
            </a:r>
            <a:r>
              <a:rPr lang="en-US" dirty="0"/>
              <a:t>= all properties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/tags/[]/name/? </a:t>
            </a:r>
            <a:r>
              <a:rPr lang="en-US" dirty="0"/>
              <a:t>= scalar within array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36052CD8-865E-9A23-98A7-3530EA71B8D7}"/>
              </a:ext>
            </a:extLst>
          </p:cNvPr>
          <p:cNvSpPr/>
          <p:nvPr/>
        </p:nvSpPr>
        <p:spPr>
          <a:xfrm>
            <a:off x="592971" y="3678189"/>
            <a:ext cx="3534891" cy="627017"/>
          </a:xfrm>
          <a:prstGeom prst="wedgeRectCallout">
            <a:avLst>
              <a:gd name="adj1" fmla="val 90713"/>
              <a:gd name="adj2" fmla="val -12812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be combined with </a:t>
            </a:r>
            <a:r>
              <a:rPr lang="en-US" dirty="0" err="1"/>
              <a:t>includedPaths</a:t>
            </a:r>
            <a:r>
              <a:rPr lang="en-US" dirty="0"/>
              <a:t> for </a:t>
            </a:r>
            <a:r>
              <a:rPr lang="en-US"/>
              <a:t>more precision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3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timw.info/dp420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Pluralsight: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6" name="Picture 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A7302749-2DEE-428D-925E-38A84F86D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035" y="1140707"/>
            <a:ext cx="2332763" cy="286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B7B053-4419-46E9-90C1-BAB3FC7E10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Modeling</a:t>
            </a:r>
          </a:p>
        </p:txBody>
      </p:sp>
    </p:spTree>
    <p:extLst>
      <p:ext uri="{BB962C8B-B14F-4D97-AF65-F5344CB8AC3E}">
        <p14:creationId xmlns:p14="http://schemas.microsoft.com/office/powerpoint/2010/main" val="4119428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986" y="777765"/>
            <a:ext cx="7379439" cy="38612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701665" y="3756934"/>
            <a:ext cx="2318929" cy="534216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702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49A93-67F4-88EB-5DCF-D89F80BF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 DB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C4905-F852-D985-46A1-7B69A4391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14771"/>
            <a:ext cx="6082912" cy="3547021"/>
          </a:xfrm>
        </p:spPr>
        <p:txBody>
          <a:bodyPr/>
          <a:lstStyle/>
          <a:p>
            <a:r>
              <a:rPr lang="en-US" sz="1800" dirty="0"/>
              <a:t>Core (SQL) API</a:t>
            </a:r>
          </a:p>
          <a:p>
            <a:pPr lvl="1"/>
            <a:r>
              <a:rPr lang="en-US" sz="1800" dirty="0"/>
              <a:t>JSON documents</a:t>
            </a:r>
          </a:p>
          <a:p>
            <a:pPr lvl="1"/>
            <a:r>
              <a:rPr lang="en-US" sz="1800" dirty="0"/>
              <a:t>SQL-like query language</a:t>
            </a:r>
          </a:p>
          <a:p>
            <a:r>
              <a:rPr lang="en-US" sz="1800" dirty="0"/>
              <a:t>MongoDB API</a:t>
            </a:r>
          </a:p>
          <a:p>
            <a:pPr lvl="1"/>
            <a:r>
              <a:rPr lang="en-US" sz="1800" dirty="0"/>
              <a:t>BSON documents</a:t>
            </a:r>
          </a:p>
          <a:p>
            <a:pPr lvl="1"/>
            <a:r>
              <a:rPr lang="en-US" sz="1800" dirty="0"/>
              <a:t>Use existing Mongo apps by changing connection string</a:t>
            </a:r>
          </a:p>
          <a:p>
            <a:r>
              <a:rPr lang="en-US" sz="1800" dirty="0"/>
              <a:t>Table API</a:t>
            </a:r>
          </a:p>
          <a:p>
            <a:pPr lvl="1"/>
            <a:r>
              <a:rPr lang="en-US" sz="1800" dirty="0"/>
              <a:t>Key-value data</a:t>
            </a:r>
          </a:p>
          <a:p>
            <a:pPr lvl="1"/>
            <a:r>
              <a:rPr lang="en-US" sz="1800" dirty="0"/>
              <a:t>Expands capability of Azure Table storage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6F2DCDF-C658-699F-E175-6CB0A3AD5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104" y="3554531"/>
            <a:ext cx="773323" cy="77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6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49A93-67F4-88EB-5DCF-D89F80BF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 DB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C4905-F852-D985-46A1-7B69A4391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14771"/>
            <a:ext cx="5579992" cy="3547021"/>
          </a:xfrm>
        </p:spPr>
        <p:txBody>
          <a:bodyPr/>
          <a:lstStyle/>
          <a:p>
            <a:r>
              <a:rPr lang="en-US" sz="2000" dirty="0"/>
              <a:t>Apache Cassandra API</a:t>
            </a:r>
          </a:p>
          <a:p>
            <a:pPr lvl="1"/>
            <a:r>
              <a:rPr lang="en-US" dirty="0"/>
              <a:t>Column-oriented schema</a:t>
            </a:r>
          </a:p>
          <a:p>
            <a:pPr lvl="1"/>
            <a:r>
              <a:rPr lang="en-US" dirty="0"/>
              <a:t>Interact with data using Cassandra Query Language (CQL)</a:t>
            </a:r>
          </a:p>
          <a:p>
            <a:r>
              <a:rPr lang="en-US" sz="2000" dirty="0"/>
              <a:t>Apache Gremlin API</a:t>
            </a:r>
          </a:p>
          <a:p>
            <a:pPr lvl="1"/>
            <a:r>
              <a:rPr lang="en-US" dirty="0"/>
              <a:t>Graph-schema (edges and vertices)</a:t>
            </a:r>
          </a:p>
          <a:p>
            <a:pPr lvl="1"/>
            <a:r>
              <a:rPr lang="en-US" dirty="0"/>
              <a:t>Supports Apache </a:t>
            </a:r>
            <a:r>
              <a:rPr lang="en-US" dirty="0" err="1"/>
              <a:t>TinkerPop</a:t>
            </a:r>
            <a:r>
              <a:rPr lang="en-US" dirty="0"/>
              <a:t> graph traversal language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EB512C1-F0F1-DFA2-B95D-54CB361D0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358" y="3479050"/>
            <a:ext cx="827238" cy="81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4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A5AD77-04AB-8337-0081-F5719DA9D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Core API Object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946E77-7177-D8FC-053B-A32499200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0273"/>
            <a:ext cx="9144000" cy="1862954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AF490B9-02DA-9DCC-25F9-B5372AE478DE}"/>
              </a:ext>
            </a:extLst>
          </p:cNvPr>
          <p:cNvSpPr/>
          <p:nvPr/>
        </p:nvSpPr>
        <p:spPr>
          <a:xfrm>
            <a:off x="8125097" y="3383280"/>
            <a:ext cx="836023" cy="4637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 MB</a:t>
            </a:r>
          </a:p>
        </p:txBody>
      </p:sp>
    </p:spTree>
    <p:extLst>
      <p:ext uri="{BB962C8B-B14F-4D97-AF65-F5344CB8AC3E}">
        <p14:creationId xmlns:p14="http://schemas.microsoft.com/office/powerpoint/2010/main" val="400142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3C6D8-D4A9-20E8-D14A-42DDB18E3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403" y="-57149"/>
            <a:ext cx="8561782" cy="560552"/>
          </a:xfrm>
        </p:spPr>
        <p:txBody>
          <a:bodyPr/>
          <a:lstStyle/>
          <a:p>
            <a:r>
              <a:rPr lang="en-US" dirty="0"/>
              <a:t>Measuring Cosmos DB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3E0C0-7EC0-B786-0140-75315A050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14771"/>
            <a:ext cx="5579992" cy="3547021"/>
          </a:xfrm>
        </p:spPr>
        <p:txBody>
          <a:bodyPr/>
          <a:lstStyle/>
          <a:p>
            <a:r>
              <a:rPr lang="en-US" dirty="0"/>
              <a:t>Latency</a:t>
            </a:r>
          </a:p>
          <a:p>
            <a:pPr lvl="1"/>
            <a:r>
              <a:rPr lang="en-US" dirty="0"/>
              <a:t>Wait time</a:t>
            </a:r>
          </a:p>
          <a:p>
            <a:pPr lvl="1"/>
            <a:r>
              <a:rPr lang="en-US" dirty="0"/>
              <a:t>Deploy read-only or write replicas geographically</a:t>
            </a:r>
          </a:p>
          <a:p>
            <a:r>
              <a:rPr lang="en-US" dirty="0"/>
              <a:t>Requests</a:t>
            </a:r>
          </a:p>
          <a:p>
            <a:pPr lvl="1"/>
            <a:r>
              <a:rPr lang="en-US" dirty="0"/>
              <a:t>Compute (CPU, memory, network, storage)</a:t>
            </a:r>
          </a:p>
          <a:p>
            <a:pPr lvl="1"/>
            <a:r>
              <a:rPr lang="en-US" dirty="0"/>
              <a:t>Number of requests per second</a:t>
            </a:r>
          </a:p>
          <a:p>
            <a:pPr lvl="1"/>
            <a:r>
              <a:rPr lang="en-US" dirty="0"/>
              <a:t>Request Unit (RU) – deterministic measure</a:t>
            </a:r>
          </a:p>
          <a:p>
            <a:pPr lvl="1"/>
            <a:endParaRPr lang="en-US" dirty="0"/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74A2C95F-8F8C-8691-1035-5A99FCAD9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1132" y="3385777"/>
            <a:ext cx="916737" cy="92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6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0853B5-72EA-C24E-448E-806AB415E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620" y="-18930"/>
            <a:ext cx="7548179" cy="560552"/>
          </a:xfrm>
        </p:spPr>
        <p:txBody>
          <a:bodyPr/>
          <a:lstStyle/>
          <a:p>
            <a:r>
              <a:rPr lang="en-US" sz="3200" dirty="0"/>
              <a:t>Cosmos DB Storage 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527D76-670F-0FC2-535C-DB0F8EB80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981" y="589379"/>
            <a:ext cx="5702038" cy="4554121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884E1E9D-C589-FF0D-D22C-8E63A4A7BF2D}"/>
              </a:ext>
            </a:extLst>
          </p:cNvPr>
          <p:cNvSpPr/>
          <p:nvPr/>
        </p:nvSpPr>
        <p:spPr>
          <a:xfrm>
            <a:off x="7752806" y="3749040"/>
            <a:ext cx="1143000" cy="560552"/>
          </a:xfrm>
          <a:prstGeom prst="wedgeRectCallout">
            <a:avLst>
              <a:gd name="adj1" fmla="val -103690"/>
              <a:gd name="adj2" fmla="val 78812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 MB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641BCD13-0DF0-CC8C-A060-BC47070BE050}"/>
              </a:ext>
            </a:extLst>
          </p:cNvPr>
          <p:cNvSpPr/>
          <p:nvPr/>
        </p:nvSpPr>
        <p:spPr>
          <a:xfrm>
            <a:off x="7752806" y="3017895"/>
            <a:ext cx="1143000" cy="560552"/>
          </a:xfrm>
          <a:prstGeom prst="wedgeRectCallout">
            <a:avLst>
              <a:gd name="adj1" fmla="val -113404"/>
              <a:gd name="adj2" fmla="val 86968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10,000 RUs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E8D80C49-AA9F-E8D4-2A68-303AA1BA9B59}"/>
              </a:ext>
            </a:extLst>
          </p:cNvPr>
          <p:cNvSpPr/>
          <p:nvPr/>
        </p:nvSpPr>
        <p:spPr>
          <a:xfrm>
            <a:off x="1221377" y="1865055"/>
            <a:ext cx="1143000" cy="560552"/>
          </a:xfrm>
          <a:prstGeom prst="wedgeRectCallout">
            <a:avLst>
              <a:gd name="adj1" fmla="val 158596"/>
              <a:gd name="adj2" fmla="val 5406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Unlimited storage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DDC5DDD3-CB31-3E8A-BDB3-03AED253F70B}"/>
              </a:ext>
            </a:extLst>
          </p:cNvPr>
          <p:cNvSpPr/>
          <p:nvPr/>
        </p:nvSpPr>
        <p:spPr>
          <a:xfrm>
            <a:off x="7289074" y="589378"/>
            <a:ext cx="1606732" cy="618935"/>
          </a:xfrm>
          <a:prstGeom prst="wedgeRectCallout">
            <a:avLst>
              <a:gd name="adj1" fmla="val -175897"/>
              <a:gd name="adj2" fmla="val -9742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50 per subscription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B2273C8A-2F89-F0C1-3860-DD6EEC55E5F8}"/>
              </a:ext>
            </a:extLst>
          </p:cNvPr>
          <p:cNvSpPr/>
          <p:nvPr/>
        </p:nvSpPr>
        <p:spPr>
          <a:xfrm>
            <a:off x="7326706" y="1394460"/>
            <a:ext cx="1606732" cy="618935"/>
          </a:xfrm>
          <a:prstGeom prst="wedgeRectCallout">
            <a:avLst>
              <a:gd name="adj1" fmla="val -208417"/>
              <a:gd name="adj2" fmla="val -24516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500 per account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C780A20E-D8AC-DEFA-4968-FE4D2B78A0A4}"/>
              </a:ext>
            </a:extLst>
          </p:cNvPr>
          <p:cNvSpPr/>
          <p:nvPr/>
        </p:nvSpPr>
        <p:spPr>
          <a:xfrm>
            <a:off x="7326706" y="2209775"/>
            <a:ext cx="1606732" cy="618935"/>
          </a:xfrm>
          <a:prstGeom prst="wedgeRectCallout">
            <a:avLst>
              <a:gd name="adj1" fmla="val -201506"/>
              <a:gd name="adj2" fmla="val -38235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25 per database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656C7C5B-BAC2-DBBD-18DF-549183C1D6CE}"/>
              </a:ext>
            </a:extLst>
          </p:cNvPr>
          <p:cNvSpPr/>
          <p:nvPr/>
        </p:nvSpPr>
        <p:spPr>
          <a:xfrm>
            <a:off x="210562" y="3313386"/>
            <a:ext cx="1143000" cy="560552"/>
          </a:xfrm>
          <a:prstGeom prst="wedgeRectCallout">
            <a:avLst>
              <a:gd name="adj1" fmla="val 96310"/>
              <a:gd name="adj2" fmla="val -93634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Replica set</a:t>
            </a:r>
          </a:p>
        </p:txBody>
      </p:sp>
    </p:spTree>
    <p:extLst>
      <p:ext uri="{BB962C8B-B14F-4D97-AF65-F5344CB8AC3E}">
        <p14:creationId xmlns:p14="http://schemas.microsoft.com/office/powerpoint/2010/main" val="185044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8957C2-485E-A16C-B8BD-09D049290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Container-Level RU Provisioning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C11926-0D69-FB2D-47E2-3731DCA5E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790" y="618506"/>
            <a:ext cx="5866419" cy="452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5324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8957C2-485E-A16C-B8BD-09D049290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Database-Level RU Provisioning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DC8D6B-442A-2FAC-2009-8A70558D5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109" y="899207"/>
            <a:ext cx="6018324" cy="389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137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A28B1-F2C3-A3C1-90CB-995B8F202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Data Modeling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6E64C7-A055-CA8F-E9BD-49BFFFCE3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14771"/>
            <a:ext cx="5586524" cy="3547021"/>
          </a:xfrm>
        </p:spPr>
        <p:txBody>
          <a:bodyPr/>
          <a:lstStyle/>
          <a:p>
            <a:r>
              <a:rPr lang="en-US" dirty="0"/>
              <a:t>Schema-free databases store unstructured and semi-structured data</a:t>
            </a:r>
          </a:p>
          <a:p>
            <a:r>
              <a:rPr lang="en-US" dirty="0"/>
              <a:t>Build data model to maximize performance and scalability and to minimize cost</a:t>
            </a:r>
          </a:p>
          <a:p>
            <a:r>
              <a:rPr lang="en-US" dirty="0"/>
              <a:t>Questions:</a:t>
            </a:r>
          </a:p>
          <a:p>
            <a:pPr lvl="1"/>
            <a:r>
              <a:rPr lang="en-US" dirty="0"/>
              <a:t>How is NoSQL data modeling different from relational data modeling?</a:t>
            </a:r>
          </a:p>
          <a:p>
            <a:pPr lvl="1"/>
            <a:r>
              <a:rPr lang="en-US" dirty="0"/>
              <a:t>Should I embed or link data in my JSON documents?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9A5241E-952C-BEAF-A171-17EBF48DB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827" y="3169578"/>
            <a:ext cx="112395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3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4D19CE-77B5-B167-530B-BEBF6F15A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Denormalization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03F2B0-4FBF-CDAE-5B51-C15FD1CBF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308" y="749365"/>
            <a:ext cx="6673384" cy="2559922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0B3175C-B699-2658-D7C8-C8D63AA410B3}"/>
              </a:ext>
            </a:extLst>
          </p:cNvPr>
          <p:cNvSpPr txBox="1">
            <a:spLocks/>
          </p:cNvSpPr>
          <p:nvPr/>
        </p:nvSpPr>
        <p:spPr>
          <a:xfrm>
            <a:off x="1492853" y="3439955"/>
            <a:ext cx="6839712" cy="35470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Denormalizing</a:t>
            </a:r>
            <a:r>
              <a:rPr lang="en-US" sz="1800" dirty="0"/>
              <a:t> gives better read performance</a:t>
            </a:r>
          </a:p>
          <a:p>
            <a:r>
              <a:rPr lang="en-US" sz="1800" dirty="0"/>
              <a:t>Ingredients are always queried with the item</a:t>
            </a:r>
          </a:p>
          <a:p>
            <a:r>
              <a:rPr lang="en-US" sz="1800" dirty="0"/>
              <a:t>Good for relations that won't grow without bound and that don't change frequently</a:t>
            </a:r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6163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4D19CE-77B5-B167-530B-BEBF6F15A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Denormalization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817794-223D-58CD-0F41-796C77EB4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1" y="578540"/>
            <a:ext cx="3826464" cy="4515973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0B3175C-B699-2658-D7C8-C8D63AA410B3}"/>
              </a:ext>
            </a:extLst>
          </p:cNvPr>
          <p:cNvSpPr txBox="1">
            <a:spLocks/>
          </p:cNvSpPr>
          <p:nvPr/>
        </p:nvSpPr>
        <p:spPr>
          <a:xfrm>
            <a:off x="4042954" y="578540"/>
            <a:ext cx="5101046" cy="4564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In this case querying for Customer ID aa001 gives us all related customer information</a:t>
            </a:r>
          </a:p>
          <a:p>
            <a:r>
              <a:rPr lang="en-US" sz="1800" dirty="0"/>
              <a:t>What if Tom orders a LOT of product?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0747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SQL-to-NoSQL Data Modeling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4775B9-1DB0-80D0-DD96-ABC3AB2DE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09" y="688850"/>
            <a:ext cx="6745181" cy="40419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DB4D16A-D832-86B1-3CF4-0CAC6E453085}"/>
              </a:ext>
            </a:extLst>
          </p:cNvPr>
          <p:cNvSpPr/>
          <p:nvPr/>
        </p:nvSpPr>
        <p:spPr>
          <a:xfrm>
            <a:off x="2676524" y="4709278"/>
            <a:ext cx="3790950" cy="330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timw.info/</a:t>
            </a:r>
            <a:r>
              <a:rPr lang="en-US" dirty="0" err="1"/>
              <a:t>dmp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9010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4D19CE-77B5-B167-530B-BEBF6F15A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Normalization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EB6156F-70E0-539A-FECB-C475D1EE9C78}"/>
              </a:ext>
            </a:extLst>
          </p:cNvPr>
          <p:cNvGrpSpPr/>
          <p:nvPr/>
        </p:nvGrpSpPr>
        <p:grpSpPr>
          <a:xfrm>
            <a:off x="-537172" y="679268"/>
            <a:ext cx="4713720" cy="3876944"/>
            <a:chOff x="89846" y="679268"/>
            <a:chExt cx="4713720" cy="387694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5B0DA76-8184-6219-CEC7-B1908031DB14}"/>
                </a:ext>
              </a:extLst>
            </p:cNvPr>
            <p:cNvGrpSpPr/>
            <p:nvPr/>
          </p:nvGrpSpPr>
          <p:grpSpPr>
            <a:xfrm>
              <a:off x="679269" y="775606"/>
              <a:ext cx="4124297" cy="3780606"/>
              <a:chOff x="1254034" y="919298"/>
              <a:chExt cx="4124297" cy="3780606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29A5CC9-7EB0-F864-3C35-3ABF8252CB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54034" y="919298"/>
                <a:ext cx="4124297" cy="3780606"/>
              </a:xfrm>
              <a:prstGeom prst="rect">
                <a:avLst/>
              </a:prstGeom>
            </p:spPr>
          </p:pic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C7B2E37-CEA8-4AF6-E1BC-DADA37BD3C51}"/>
                  </a:ext>
                </a:extLst>
              </p:cNvPr>
              <p:cNvCxnSpPr>
                <a:endCxn id="7" idx="3"/>
              </p:cNvCxnSpPr>
              <p:nvPr/>
            </p:nvCxnSpPr>
            <p:spPr>
              <a:xfrm>
                <a:off x="1495697" y="2809601"/>
                <a:ext cx="3882634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E316CB7-3B3B-50A3-0FD2-A22F67E3C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846" y="679268"/>
              <a:ext cx="831086" cy="3876943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790301A-DC7D-422A-36DB-324139F51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7454" y="1918107"/>
            <a:ext cx="3882634" cy="162820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CB4ACD8-2C4E-D749-66A0-80C0B347F3AE}"/>
              </a:ext>
            </a:extLst>
          </p:cNvPr>
          <p:cNvCxnSpPr>
            <a:cxnSpLocks/>
          </p:cNvCxnSpPr>
          <p:nvPr/>
        </p:nvCxnSpPr>
        <p:spPr>
          <a:xfrm flipV="1">
            <a:off x="2200441" y="2396613"/>
            <a:ext cx="2873004" cy="158784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D9F1BCE-7E1B-3F30-2189-2C62C9B28560}"/>
              </a:ext>
            </a:extLst>
          </p:cNvPr>
          <p:cNvCxnSpPr>
            <a:cxnSpLocks/>
          </p:cNvCxnSpPr>
          <p:nvPr/>
        </p:nvCxnSpPr>
        <p:spPr>
          <a:xfrm>
            <a:off x="2861187" y="1357057"/>
            <a:ext cx="2352368" cy="1681111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67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4D19CE-77B5-B167-530B-BEBF6F15A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1049D8-9539-EA13-DF58-A49546F9F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14771"/>
            <a:ext cx="5090135" cy="3547021"/>
          </a:xfrm>
        </p:spPr>
        <p:txBody>
          <a:bodyPr/>
          <a:lstStyle/>
          <a:p>
            <a:r>
              <a:rPr lang="en-GB" sz="1800" dirty="0"/>
              <a:t>Typically data normalization (linking) provides better write performance</a:t>
            </a:r>
          </a:p>
          <a:p>
            <a:r>
              <a:rPr lang="en-GB" sz="1800" dirty="0"/>
              <a:t>Normalized data models can require more round trips to the server to resolve references (read penalty)</a:t>
            </a:r>
          </a:p>
          <a:p>
            <a:r>
              <a:rPr lang="en-GB" sz="1800" dirty="0"/>
              <a:t>Remember that Cosmos DB indexes all your data automatically</a:t>
            </a:r>
          </a:p>
          <a:p>
            <a:r>
              <a:rPr lang="en-GB" sz="1800" dirty="0"/>
              <a:t>In general, use normalized data models with:</a:t>
            </a:r>
          </a:p>
          <a:p>
            <a:pPr lvl="1"/>
            <a:r>
              <a:rPr lang="en-GB" sz="1600" dirty="0"/>
              <a:t>One-to-many unbounded relationships</a:t>
            </a:r>
          </a:p>
          <a:p>
            <a:pPr lvl="1"/>
            <a:r>
              <a:rPr lang="en-GB" sz="1600" dirty="0"/>
              <a:t>Regularly changing data</a:t>
            </a:r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1CC312E7-862F-0B36-8FB6-F24C5B18E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475" y="3059772"/>
            <a:ext cx="126682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32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E96011-FC48-D0C8-80C2-8AE85F350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620" y="14006"/>
            <a:ext cx="7548179" cy="56055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Primary and Secondary Keys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CF050C-DE95-0503-5286-B2290701E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38" y="930680"/>
            <a:ext cx="7506924" cy="3547021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AAD657-269B-9BF6-5A92-4E96628B2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76" y="1662226"/>
            <a:ext cx="8619048" cy="1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8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E96011-FC48-D0C8-80C2-8AE85F350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 Keys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5A4B4A-1FBE-9A92-37B0-316934C05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14771"/>
            <a:ext cx="5599587" cy="3547021"/>
          </a:xfrm>
        </p:spPr>
        <p:txBody>
          <a:bodyPr/>
          <a:lstStyle/>
          <a:p>
            <a:r>
              <a:rPr lang="en-US" dirty="0" err="1"/>
              <a:t>Key:value</a:t>
            </a:r>
            <a:r>
              <a:rPr lang="en-US" dirty="0"/>
              <a:t> that determines how Cosmos partitions (shards) the documents across partitions</a:t>
            </a:r>
          </a:p>
          <a:p>
            <a:r>
              <a:rPr lang="en-US" dirty="0"/>
              <a:t>Each partition key = logical partition</a:t>
            </a:r>
          </a:p>
          <a:p>
            <a:r>
              <a:rPr lang="en-US" dirty="0"/>
              <a:t>Cannot change once set during container creation</a:t>
            </a:r>
          </a:p>
          <a:p>
            <a:r>
              <a:rPr lang="en-US" dirty="0"/>
              <a:t>Goal is to spread RU consumption and storage equally</a:t>
            </a:r>
          </a:p>
          <a:p>
            <a:r>
              <a:rPr lang="en-US" dirty="0"/>
              <a:t>You can use the item ID as partition key</a:t>
            </a:r>
          </a:p>
        </p:txBody>
      </p:sp>
      <p:pic>
        <p:nvPicPr>
          <p:cNvPr id="3" name="Picture 4" descr="Icon&#10;&#10;Description automatically generated">
            <a:extLst>
              <a:ext uri="{FF2B5EF4-FFF2-40B4-BE49-F238E27FC236}">
                <a16:creationId xmlns:a16="http://schemas.microsoft.com/office/drawing/2014/main" id="{A97C42E5-DD68-B4A7-890E-5080CC38E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355" y="3228256"/>
            <a:ext cx="112395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2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E96011-FC48-D0C8-80C2-8AE85F350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Key Constraints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1D00F9-F010-7106-8830-219181BBD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96" y="982972"/>
            <a:ext cx="4180113" cy="3757229"/>
          </a:xfrm>
        </p:spPr>
        <p:txBody>
          <a:bodyPr/>
          <a:lstStyle/>
          <a:p>
            <a:r>
              <a:rPr lang="en-US" dirty="0"/>
              <a:t>Constraint that prevents duplicate values within a logical partition</a:t>
            </a:r>
          </a:p>
          <a:p>
            <a:r>
              <a:rPr lang="en-US" dirty="0"/>
              <a:t>Example: Prevent duplicate email addresses for docs with the same </a:t>
            </a:r>
            <a:r>
              <a:rPr lang="en-US" dirty="0" err="1"/>
              <a:t>CompanyID</a:t>
            </a:r>
            <a:r>
              <a:rPr lang="en-US" dirty="0"/>
              <a:t> partition key</a:t>
            </a:r>
          </a:p>
          <a:p>
            <a:r>
              <a:rPr lang="en-US" dirty="0"/>
              <a:t>Can define only during container creation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585F22-B4F2-BEB3-29B5-0B608DE64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354" y="644953"/>
            <a:ext cx="2769839" cy="443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0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0853B5-72EA-C24E-448E-806AB415E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620" y="-18930"/>
            <a:ext cx="7548179" cy="560552"/>
          </a:xfrm>
        </p:spPr>
        <p:txBody>
          <a:bodyPr/>
          <a:lstStyle/>
          <a:p>
            <a:r>
              <a:rPr lang="en-US" sz="3200" dirty="0"/>
              <a:t>Cosmos DB SQL SDK Connectivity Modes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CE14F4-88B9-91B5-499C-DCD4C63F5FED}"/>
              </a:ext>
            </a:extLst>
          </p:cNvPr>
          <p:cNvSpPr/>
          <p:nvPr/>
        </p:nvSpPr>
        <p:spPr>
          <a:xfrm>
            <a:off x="698863" y="881743"/>
            <a:ext cx="2991394" cy="4702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Gateway Mode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51A906-58BD-D21A-B474-73ABDA9F848D}"/>
              </a:ext>
            </a:extLst>
          </p:cNvPr>
          <p:cNvSpPr/>
          <p:nvPr/>
        </p:nvSpPr>
        <p:spPr>
          <a:xfrm>
            <a:off x="5453743" y="881743"/>
            <a:ext cx="2991394" cy="4702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Direct Mode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52C2CB6B-585E-2277-D437-72D6EBE41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84" y="1507102"/>
            <a:ext cx="4056016" cy="3162869"/>
          </a:xfrm>
        </p:spPr>
        <p:txBody>
          <a:bodyPr/>
          <a:lstStyle/>
          <a:p>
            <a:r>
              <a:rPr lang="en-US" sz="2000" dirty="0"/>
              <a:t>Supported on all SDKs</a:t>
            </a:r>
          </a:p>
          <a:p>
            <a:r>
              <a:rPr lang="en-US" sz="2000" dirty="0"/>
              <a:t>Uses HTTPS at single DNS endpoint</a:t>
            </a:r>
          </a:p>
          <a:p>
            <a:r>
              <a:rPr lang="en-US" sz="2000" dirty="0"/>
              <a:t>Gateway "fans out" client requests to back-end nodes</a:t>
            </a:r>
          </a:p>
          <a:p>
            <a:r>
              <a:rPr lang="en-US" sz="2000" dirty="0"/>
              <a:t>Recommended when applications have few ports available (corporate firewalls)</a:t>
            </a:r>
          </a:p>
          <a:p>
            <a:endParaRPr lang="en-US" sz="2000" dirty="0"/>
          </a:p>
          <a:p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87452F77-778D-160E-8A33-05A83754406B}"/>
              </a:ext>
            </a:extLst>
          </p:cNvPr>
          <p:cNvSpPr txBox="1">
            <a:spLocks/>
          </p:cNvSpPr>
          <p:nvPr/>
        </p:nvSpPr>
        <p:spPr>
          <a:xfrm>
            <a:off x="5270863" y="1507101"/>
            <a:ext cx="3762103" cy="31628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Supported on .NET and Java SDKs</a:t>
            </a:r>
          </a:p>
          <a:p>
            <a:r>
              <a:rPr lang="en-US" sz="2000" dirty="0"/>
              <a:t>TCP with TLS single-port connections that bypass gateway</a:t>
            </a:r>
          </a:p>
          <a:p>
            <a:r>
              <a:rPr lang="en-US" sz="2000" dirty="0"/>
              <a:t>Better performance than Gateway mode</a:t>
            </a:r>
          </a:p>
          <a:p>
            <a:r>
              <a:rPr lang="en-US" sz="2000" dirty="0"/>
              <a:t>Client needs wide access to API and service ports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00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0853B5-72EA-C24E-448E-806AB415E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Cosmos DB Access Options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654A4C-7EB3-8CE8-03D1-773DFACB6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14771"/>
            <a:ext cx="5723684" cy="3547021"/>
          </a:xfrm>
        </p:spPr>
        <p:txBody>
          <a:bodyPr/>
          <a:lstStyle/>
          <a:p>
            <a:r>
              <a:rPr lang="en-US" sz="1800" dirty="0"/>
              <a:t>Three scopes:</a:t>
            </a:r>
          </a:p>
          <a:p>
            <a:pPr lvl="1"/>
            <a:r>
              <a:rPr lang="en-US" sz="1600" dirty="0"/>
              <a:t>Account</a:t>
            </a:r>
          </a:p>
          <a:p>
            <a:pPr lvl="1"/>
            <a:r>
              <a:rPr lang="en-US" sz="1600" dirty="0"/>
              <a:t>Database</a:t>
            </a:r>
          </a:p>
          <a:p>
            <a:pPr lvl="1"/>
            <a:r>
              <a:rPr lang="en-US" sz="1600" dirty="0"/>
              <a:t>Container</a:t>
            </a:r>
          </a:p>
          <a:p>
            <a:r>
              <a:rPr lang="en-US" sz="1800" dirty="0"/>
              <a:t>Two planes:</a:t>
            </a:r>
          </a:p>
          <a:p>
            <a:pPr lvl="1"/>
            <a:r>
              <a:rPr lang="en-US" sz="1600" dirty="0"/>
              <a:t>Management</a:t>
            </a:r>
          </a:p>
          <a:p>
            <a:pPr lvl="1"/>
            <a:r>
              <a:rPr lang="en-US" sz="1600" dirty="0"/>
              <a:t>Data</a:t>
            </a:r>
          </a:p>
          <a:p>
            <a:r>
              <a:rPr lang="en-US" sz="1800" dirty="0"/>
              <a:t>Methods:</a:t>
            </a:r>
          </a:p>
          <a:p>
            <a:pPr lvl="1"/>
            <a:r>
              <a:rPr lang="en-US" sz="1600" dirty="0"/>
              <a:t>Master key</a:t>
            </a:r>
          </a:p>
          <a:p>
            <a:pPr lvl="1"/>
            <a:r>
              <a:rPr lang="en-US" sz="1600" dirty="0"/>
              <a:t>Resource tokens</a:t>
            </a:r>
          </a:p>
          <a:p>
            <a:pPr lvl="1"/>
            <a:r>
              <a:rPr lang="en-US" sz="1600" dirty="0"/>
              <a:t>Azure AD RBAC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C929C9F-7C6F-C6B8-3481-5402B51B2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751" y="3150528"/>
            <a:ext cx="117157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9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0853B5-72EA-C24E-448E-806AB415E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Cosmos DB Resource Tokens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654A4C-7EB3-8CE8-03D1-773DFACB6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14771"/>
            <a:ext cx="5723684" cy="3547021"/>
          </a:xfrm>
        </p:spPr>
        <p:txBody>
          <a:bodyPr/>
          <a:lstStyle/>
          <a:p>
            <a:r>
              <a:rPr lang="en-US" dirty="0"/>
              <a:t>Local Cosmos DB users</a:t>
            </a:r>
          </a:p>
          <a:p>
            <a:r>
              <a:rPr lang="en-US" dirty="0"/>
              <a:t>Time-limited (1-5 hours) access to containers, partition keys, documents, server-side JavaScript</a:t>
            </a:r>
          </a:p>
          <a:p>
            <a:r>
              <a:rPr lang="en-US" dirty="0"/>
              <a:t>Cosmos DB doesn't implement the authentication</a:t>
            </a:r>
          </a:p>
          <a:p>
            <a:r>
              <a:rPr lang="en-US" dirty="0"/>
              <a:t>Integration with Azure AD can be challenging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BBE506B-580B-ABF2-680E-D845B5868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015" y="3150528"/>
            <a:ext cx="117157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22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0853B5-72EA-C24E-448E-806AB415E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Cosmos DB Role-Based Access Control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654A4C-7EB3-8CE8-03D1-773DFACB6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14771"/>
            <a:ext cx="5736747" cy="3547021"/>
          </a:xfrm>
        </p:spPr>
        <p:txBody>
          <a:bodyPr/>
          <a:lstStyle/>
          <a:p>
            <a:r>
              <a:rPr lang="en-US" dirty="0"/>
              <a:t>Built-in control plane RBAC roles:</a:t>
            </a:r>
          </a:p>
          <a:p>
            <a:pPr lvl="1"/>
            <a:r>
              <a:rPr lang="en-US" b="1" dirty="0" err="1"/>
              <a:t>DocumentDB</a:t>
            </a:r>
            <a:r>
              <a:rPr lang="en-US" b="1" dirty="0"/>
              <a:t> Account Contributor</a:t>
            </a:r>
            <a:r>
              <a:rPr lang="en-US" dirty="0"/>
              <a:t>: Manage accounts</a:t>
            </a:r>
          </a:p>
          <a:p>
            <a:pPr lvl="1"/>
            <a:r>
              <a:rPr lang="en-US" b="1" dirty="0"/>
              <a:t>Cosmos DB Account Reader </a:t>
            </a:r>
            <a:r>
              <a:rPr lang="en-US" dirty="0"/>
              <a:t>Role: Read account data</a:t>
            </a:r>
          </a:p>
          <a:p>
            <a:pPr lvl="1"/>
            <a:r>
              <a:rPr lang="en-US" b="1" dirty="0" err="1"/>
              <a:t>CosmosBackupOperato</a:t>
            </a:r>
            <a:r>
              <a:rPr lang="en-US" dirty="0" err="1"/>
              <a:t>r</a:t>
            </a:r>
            <a:r>
              <a:rPr lang="en-US" dirty="0"/>
              <a:t> &amp; </a:t>
            </a:r>
            <a:r>
              <a:rPr lang="en-US" b="1" dirty="0" err="1"/>
              <a:t>CosmosRestoreOperator</a:t>
            </a:r>
            <a:endParaRPr lang="en-US" b="1" dirty="0"/>
          </a:p>
          <a:p>
            <a:pPr lvl="1"/>
            <a:r>
              <a:rPr lang="en-US" b="1" dirty="0"/>
              <a:t>Cosmos DB Operator</a:t>
            </a:r>
            <a:r>
              <a:rPr lang="en-US" dirty="0"/>
              <a:t>: Provision accounts, databases, and containers</a:t>
            </a:r>
          </a:p>
          <a:p>
            <a:r>
              <a:rPr lang="en-US" dirty="0"/>
              <a:t>Custom roles are supported</a:t>
            </a:r>
          </a:p>
          <a:p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8418BAE-656E-5732-5146-D10D80681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015" y="3161311"/>
            <a:ext cx="117157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54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0853B5-72EA-C24E-448E-806AB415E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Cosmos DB Time to Live (TTL)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654A4C-7EB3-8CE8-03D1-773DFACB6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14771"/>
            <a:ext cx="5691027" cy="3547021"/>
          </a:xfrm>
        </p:spPr>
        <p:txBody>
          <a:bodyPr/>
          <a:lstStyle/>
          <a:p>
            <a:r>
              <a:rPr lang="en-US" sz="2000" dirty="0"/>
              <a:t>Property defined at the container level that instructs Cosmos DB to delete documents after a configured time period</a:t>
            </a:r>
          </a:p>
          <a:p>
            <a:r>
              <a:rPr lang="en-US" sz="2000" dirty="0"/>
              <a:t>Default value is no expiration</a:t>
            </a:r>
          </a:p>
          <a:p>
            <a:pPr lvl="1"/>
            <a:r>
              <a:rPr lang="en-US" sz="1800" dirty="0"/>
              <a:t>Manually specify with </a:t>
            </a:r>
            <a:r>
              <a:rPr lang="en-US" sz="1800" b="1" dirty="0"/>
              <a:t>-1</a:t>
            </a:r>
            <a:endParaRPr lang="en-US" sz="1800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BE4C86-466B-2434-0BEF-EFE6268EB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453" y="2488880"/>
            <a:ext cx="4219093" cy="2599103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C2D33D6-E8EE-5182-99F7-496584180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584" y="3335097"/>
            <a:ext cx="974965" cy="97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34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Disable Cosmos DB Keys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54EB55-B5A9-9078-DFDD-38BFD8719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534" y="1305080"/>
            <a:ext cx="5070931" cy="279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039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AE729D-BFD7-68B0-055C-78BC960A7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Partition Strategy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E99713-F5F0-A0AF-37F1-991ECE620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694" y="814771"/>
            <a:ext cx="5741665" cy="354702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Goals:</a:t>
            </a:r>
          </a:p>
          <a:p>
            <a:pPr lvl="1"/>
            <a:r>
              <a:rPr lang="en-US" sz="1800" dirty="0">
                <a:latin typeface="Segoe Pro"/>
              </a:rPr>
              <a:t>Choose partition key that distributes requests and storage equally</a:t>
            </a:r>
          </a:p>
          <a:p>
            <a:pPr lvl="1"/>
            <a:r>
              <a:rPr lang="en-US" sz="1800" dirty="0">
                <a:latin typeface="Segoe Pro"/>
              </a:rPr>
              <a:t>Aim for 80/20 percent queries to single partition vs cross-partition</a:t>
            </a:r>
          </a:p>
          <a:p>
            <a:r>
              <a:rPr lang="en-US" dirty="0"/>
              <a:t>Questions:</a:t>
            </a:r>
          </a:p>
          <a:p>
            <a:pPr lvl="1"/>
            <a:r>
              <a:rPr lang="en-US" sz="1800" dirty="0">
                <a:latin typeface="Segoe Pro"/>
              </a:rPr>
              <a:t>What are my workload's access patterns?</a:t>
            </a:r>
          </a:p>
          <a:p>
            <a:pPr lvl="2"/>
            <a:r>
              <a:rPr lang="en-US" dirty="0">
                <a:latin typeface="Segoe Pro"/>
              </a:rPr>
              <a:t>Reads vs writes</a:t>
            </a:r>
          </a:p>
          <a:p>
            <a:pPr lvl="1"/>
            <a:r>
              <a:rPr lang="en-US" sz="1800" dirty="0">
                <a:latin typeface="Segoe Pro"/>
              </a:rPr>
              <a:t>What are my scaling needs?</a:t>
            </a:r>
          </a:p>
          <a:p>
            <a:pPr lvl="2"/>
            <a:r>
              <a:rPr lang="en-US" dirty="0">
                <a:latin typeface="Segoe Pro"/>
              </a:rPr>
              <a:t>Vertical (RUs) and horizontal (replication)</a:t>
            </a:r>
          </a:p>
          <a:p>
            <a:pPr lvl="1"/>
            <a:endParaRPr lang="en-US" dirty="0"/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DCA38B14-20F0-BE64-6D92-60DC459CF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38" y="3275701"/>
            <a:ext cx="1082975" cy="109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8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8FE13-AF86-6FDD-8AFD-C6D86C949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Partition Key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252CBA8-D4F7-C094-EDE4-811502C4F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508" y="633798"/>
            <a:ext cx="3821151" cy="45097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E5A023-A09F-3BC8-7E9A-7C6A83163376}"/>
              </a:ext>
            </a:extLst>
          </p:cNvPr>
          <p:cNvSpPr/>
          <p:nvPr/>
        </p:nvSpPr>
        <p:spPr>
          <a:xfrm>
            <a:off x="5657385" y="765717"/>
            <a:ext cx="3412274" cy="215590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C82F67-E6DA-3B0E-C491-F7516D7DE4D8}"/>
              </a:ext>
            </a:extLst>
          </p:cNvPr>
          <p:cNvSpPr/>
          <p:nvPr/>
        </p:nvSpPr>
        <p:spPr>
          <a:xfrm>
            <a:off x="5657385" y="951571"/>
            <a:ext cx="3412274" cy="215590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3434CE0-29A8-D46F-3C05-186A7320A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245" y="880209"/>
            <a:ext cx="4707615" cy="3691791"/>
          </a:xfrm>
        </p:spPr>
        <p:txBody>
          <a:bodyPr/>
          <a:lstStyle/>
          <a:p>
            <a:r>
              <a:rPr lang="en-US" dirty="0"/>
              <a:t>Needs to exist in every document in the container</a:t>
            </a:r>
          </a:p>
          <a:p>
            <a:r>
              <a:rPr lang="en-US" dirty="0"/>
              <a:t>High cardinality</a:t>
            </a:r>
          </a:p>
          <a:p>
            <a:r>
              <a:rPr lang="en-US" dirty="0"/>
              <a:t>String or numeric value</a:t>
            </a:r>
          </a:p>
          <a:p>
            <a:r>
              <a:rPr lang="en-US" dirty="0"/>
              <a:t>Can be built-in </a:t>
            </a:r>
            <a:r>
              <a:rPr lang="en-US" b="1" dirty="0"/>
              <a:t>/id</a:t>
            </a:r>
            <a:r>
              <a:rPr lang="en-US" dirty="0"/>
              <a:t> property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93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49C24E-BBF5-5E6D-3D01-B5F5DB6CA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"Hot" Partitions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8276C-7D5F-D771-0342-9003B10B9547}"/>
              </a:ext>
            </a:extLst>
          </p:cNvPr>
          <p:cNvSpPr txBox="1"/>
          <p:nvPr/>
        </p:nvSpPr>
        <p:spPr>
          <a:xfrm>
            <a:off x="78377" y="542350"/>
            <a:ext cx="906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/</a:t>
            </a:r>
            <a:r>
              <a:rPr lang="en-US" b="1" dirty="0" err="1"/>
              <a:t>orderDate</a:t>
            </a:r>
            <a:r>
              <a:rPr lang="en-US" b="1" dirty="0"/>
              <a:t> </a:t>
            </a:r>
            <a:r>
              <a:rPr lang="en-US" dirty="0"/>
              <a:t>as partition key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89B958-7A1A-D7B3-3EA7-565403668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749" y="950630"/>
            <a:ext cx="7130878" cy="41672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709B001-8E69-82EB-02A9-35036A6945F2}"/>
              </a:ext>
            </a:extLst>
          </p:cNvPr>
          <p:cNvSpPr/>
          <p:nvPr/>
        </p:nvSpPr>
        <p:spPr>
          <a:xfrm>
            <a:off x="4696097" y="2024743"/>
            <a:ext cx="1561012" cy="2775857"/>
          </a:xfrm>
          <a:prstGeom prst="rect">
            <a:avLst/>
          </a:prstGeom>
          <a:solidFill>
            <a:srgbClr val="FF0000">
              <a:alpha val="3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5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345F30-CE30-7CD6-EE12-3C6949B73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Throughput Models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23D2F9-42C6-FA7F-6615-6BEB9619A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595" y="1567921"/>
            <a:ext cx="3888353" cy="2951003"/>
          </a:xfrm>
        </p:spPr>
        <p:txBody>
          <a:bodyPr/>
          <a:lstStyle/>
          <a:p>
            <a:r>
              <a:rPr lang="en-US" sz="2000" dirty="0"/>
              <a:t>Pre-provisioned compute</a:t>
            </a:r>
          </a:p>
          <a:p>
            <a:r>
              <a:rPr lang="en-US" sz="2000" dirty="0"/>
              <a:t>Good for workloads with sustained traffic</a:t>
            </a:r>
          </a:p>
          <a:p>
            <a:r>
              <a:rPr lang="en-US" sz="2000" dirty="0"/>
              <a:t>Per-hour billing for number of RUs provisioned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C9A275-F5D2-22E2-C4F4-E0BB92C948E6}"/>
              </a:ext>
            </a:extLst>
          </p:cNvPr>
          <p:cNvSpPr/>
          <p:nvPr/>
        </p:nvSpPr>
        <p:spPr>
          <a:xfrm>
            <a:off x="592816" y="903777"/>
            <a:ext cx="2906486" cy="483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Provisioned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81AE7E-8B7D-97F9-23CF-12C78B27D76A}"/>
              </a:ext>
            </a:extLst>
          </p:cNvPr>
          <p:cNvSpPr/>
          <p:nvPr/>
        </p:nvSpPr>
        <p:spPr>
          <a:xfrm>
            <a:off x="5236661" y="903777"/>
            <a:ext cx="2906486" cy="483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Serverless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12FE3F3-3313-95CE-1B0D-75A4FFFD2606}"/>
              </a:ext>
            </a:extLst>
          </p:cNvPr>
          <p:cNvSpPr txBox="1">
            <a:spLocks/>
          </p:cNvSpPr>
          <p:nvPr/>
        </p:nvSpPr>
        <p:spPr>
          <a:xfrm>
            <a:off x="4973252" y="1567920"/>
            <a:ext cx="3888353" cy="29510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No pre-provisioned compute</a:t>
            </a:r>
          </a:p>
          <a:p>
            <a:r>
              <a:rPr lang="en-US" sz="2000" dirty="0"/>
              <a:t>Good for workloads with intermittent or unpredictable traffic</a:t>
            </a:r>
          </a:p>
          <a:p>
            <a:r>
              <a:rPr lang="en-US" sz="2000" dirty="0"/>
              <a:t>Per-hour billing on consumed RUs</a:t>
            </a:r>
          </a:p>
          <a:p>
            <a:r>
              <a:rPr lang="en-US" sz="2000" dirty="0"/>
              <a:t>Needs to be specified at account creation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99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26EAD9-0B7D-9503-B521-718ED9E63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Policy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2DA42-46F7-718E-721C-DA64BA4BA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637" y="610074"/>
            <a:ext cx="6132725" cy="444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132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C1CB05-8E02-95D0-AF9B-C953BFA94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D0BCFD-CADA-3A81-D83A-19672B5DC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424" y="1296711"/>
            <a:ext cx="5515881" cy="2932389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CF5CACD-8200-D36B-3B4E-B841B0D32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851" y="916517"/>
            <a:ext cx="3174999" cy="3515125"/>
          </a:xfrm>
        </p:spPr>
        <p:txBody>
          <a:bodyPr/>
          <a:lstStyle/>
          <a:p>
            <a:r>
              <a:rPr lang="en-US" sz="2000" dirty="0"/>
              <a:t>Users are guaranteed to see the latest committed write</a:t>
            </a:r>
          </a:p>
          <a:p>
            <a:r>
              <a:rPr lang="en-US" sz="2000" dirty="0"/>
              <a:t>Suitable for use cases that forbid data loss (for instance, banking  transactions)</a:t>
            </a:r>
          </a:p>
          <a:p>
            <a:r>
              <a:rPr lang="en-US" sz="2000" dirty="0"/>
              <a:t>Highest consistency</a:t>
            </a:r>
          </a:p>
          <a:p>
            <a:r>
              <a:rPr lang="en-US" sz="2000" dirty="0"/>
              <a:t>Highest latency</a:t>
            </a:r>
          </a:p>
          <a:p>
            <a:r>
              <a:rPr lang="en-US" sz="2000" dirty="0"/>
              <a:t>Lowest availability</a:t>
            </a:r>
          </a:p>
          <a:p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9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C1CB05-8E02-95D0-AF9B-C953BFA94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Bounded Staleness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BD6B5E-54DF-AA04-03D8-E2E8C9D57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123" y="1137424"/>
            <a:ext cx="5586437" cy="3321205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E4D98AA-35B8-D773-0B08-F44E5E002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851" y="916517"/>
            <a:ext cx="3174999" cy="3515125"/>
          </a:xfrm>
        </p:spPr>
        <p:txBody>
          <a:bodyPr/>
          <a:lstStyle/>
          <a:p>
            <a:r>
              <a:rPr lang="en-US" sz="2000" dirty="0"/>
              <a:t>Intended for global apps that expect low write latencies with total global order guarantees</a:t>
            </a:r>
          </a:p>
          <a:p>
            <a:r>
              <a:rPr lang="en-US" sz="2000" dirty="0"/>
              <a:t>Specify maximum tolerable lag for operations and time</a:t>
            </a:r>
          </a:p>
          <a:p>
            <a:r>
              <a:rPr lang="en-US" sz="2000" dirty="0"/>
              <a:t>Examples: Stock ticker, group collaboration, message queueing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09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C1CB05-8E02-95D0-AF9B-C953BFA94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620" y="0"/>
            <a:ext cx="7548179" cy="56055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Session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D35D15-EF26-74E8-9C02-9038D2E05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654" y="1271239"/>
            <a:ext cx="5473923" cy="2852376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DD379482-8DA8-3B60-3B53-1095B7CD5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851" y="916517"/>
            <a:ext cx="3174999" cy="3515125"/>
          </a:xfrm>
        </p:spPr>
        <p:txBody>
          <a:bodyPr/>
          <a:lstStyle/>
          <a:p>
            <a:r>
              <a:rPr lang="en-US" sz="2000" dirty="0"/>
              <a:t>Default consistency level</a:t>
            </a:r>
          </a:p>
          <a:p>
            <a:r>
              <a:rPr lang="en-US" sz="2000" dirty="0"/>
              <a:t>Good performance and availability</a:t>
            </a:r>
          </a:p>
          <a:p>
            <a:r>
              <a:rPr lang="en-US" sz="2000" dirty="0"/>
              <a:t>User sees their own updates immediately within their session</a:t>
            </a:r>
          </a:p>
          <a:p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25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C1CB05-8E02-95D0-AF9B-C953BFA94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620" y="0"/>
            <a:ext cx="7548179" cy="56055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Consistent Prefix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4D6DF9-4CAD-364D-1B78-39D133627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034" y="1297723"/>
            <a:ext cx="5391259" cy="2846064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910F8E66-B975-47C0-3277-7B46B0C9E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851" y="916517"/>
            <a:ext cx="3174999" cy="3515125"/>
          </a:xfrm>
        </p:spPr>
        <p:txBody>
          <a:bodyPr/>
          <a:lstStyle/>
          <a:p>
            <a:r>
              <a:rPr lang="en-US" sz="2000" dirty="0"/>
              <a:t>Like bounded staleness, but without operational/time lag guarantee</a:t>
            </a:r>
          </a:p>
          <a:p>
            <a:r>
              <a:rPr lang="en-US" sz="2000" dirty="0"/>
              <a:t>Does guarantee order (high read consistency)</a:t>
            </a:r>
          </a:p>
          <a:p>
            <a:r>
              <a:rPr lang="en-US" sz="2000" dirty="0"/>
              <a:t>Good performance</a:t>
            </a:r>
          </a:p>
          <a:p>
            <a:r>
              <a:rPr lang="en-US" sz="2000" dirty="0"/>
              <a:t>High availability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26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C1CB05-8E02-95D0-AF9B-C953BFA94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620" y="0"/>
            <a:ext cx="7548179" cy="56055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Eventual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924995-5329-3A77-69D8-E6323778F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113" y="1364630"/>
            <a:ext cx="5290354" cy="2752576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7E16E4D-9FD6-4D13-CC17-FA361617E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851" y="916517"/>
            <a:ext cx="3174999" cy="3515125"/>
          </a:xfrm>
        </p:spPr>
        <p:txBody>
          <a:bodyPr/>
          <a:lstStyle/>
          <a:p>
            <a:r>
              <a:rPr lang="en-US" sz="2000" dirty="0"/>
              <a:t>Weak consistency with no ordering guarantee</a:t>
            </a:r>
          </a:p>
          <a:p>
            <a:r>
              <a:rPr lang="en-US" sz="2000" dirty="0"/>
              <a:t>Lowest latency</a:t>
            </a:r>
          </a:p>
          <a:p>
            <a:r>
              <a:rPr lang="en-US" sz="2000" dirty="0"/>
              <a:t>Highest throughput</a:t>
            </a:r>
          </a:p>
          <a:p>
            <a:r>
              <a:rPr lang="en-US" sz="2000" dirty="0"/>
              <a:t>Use case: like count for social media apps, comments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69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7CF03B-0B35-4828-B627-DBB2A57E4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Tim’s Ideal Testing Room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8FB980-E2D4-4D4C-AA8B-1C6CA1F49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84" y="666024"/>
            <a:ext cx="7100631" cy="414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486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3F3CC1-1E00-6B4F-B67C-2C48635F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Connection Modes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ECF642-6D5F-70CA-2680-26B01737B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" y="1597038"/>
            <a:ext cx="8807450" cy="217566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0F0711-BD8B-C20A-8A94-8AA2411B54D4}"/>
              </a:ext>
            </a:extLst>
          </p:cNvPr>
          <p:cNvSpPr/>
          <p:nvPr/>
        </p:nvSpPr>
        <p:spPr>
          <a:xfrm>
            <a:off x="1289050" y="1352550"/>
            <a:ext cx="1968500" cy="4635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Gateway mode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BBFFC1F-1927-87BC-CBA7-F73C4F90173F}"/>
              </a:ext>
            </a:extLst>
          </p:cNvPr>
          <p:cNvSpPr/>
          <p:nvPr/>
        </p:nvSpPr>
        <p:spPr>
          <a:xfrm>
            <a:off x="1289050" y="3625850"/>
            <a:ext cx="1968500" cy="4635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Direct mode</a:t>
            </a:r>
          </a:p>
        </p:txBody>
      </p:sp>
    </p:spTree>
    <p:extLst>
      <p:ext uri="{BB962C8B-B14F-4D97-AF65-F5344CB8AC3E}">
        <p14:creationId xmlns:p14="http://schemas.microsoft.com/office/powerpoint/2010/main" val="195170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3F3CC1-1E00-6B4F-B67C-2C48635F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Cosmos DB Connection Modes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BDBBD1-08E8-8903-5821-15AB080D7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952500"/>
            <a:ext cx="8267700" cy="363220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 err="1">
                <a:latin typeface="Operator Mono Medium" panose="02000009000000000000" pitchFamily="49" charset="0"/>
              </a:rPr>
              <a:t>CosmosClientOptions</a:t>
            </a:r>
            <a:r>
              <a:rPr lang="en-US" sz="1600" dirty="0">
                <a:latin typeface="Operator Mono Medium" panose="02000009000000000000" pitchFamily="49" charset="0"/>
              </a:rPr>
              <a:t> </a:t>
            </a:r>
            <a:r>
              <a:rPr lang="en-US" sz="1600" dirty="0" err="1">
                <a:latin typeface="Operator Mono Medium" panose="02000009000000000000" pitchFamily="49" charset="0"/>
              </a:rPr>
              <a:t>clientOptions</a:t>
            </a:r>
            <a:r>
              <a:rPr lang="en-US" sz="1600" dirty="0">
                <a:latin typeface="Operator Mono Medium" panose="02000009000000000000" pitchFamily="49" charset="0"/>
              </a:rPr>
              <a:t> = new </a:t>
            </a:r>
            <a:r>
              <a:rPr lang="en-US" sz="1600" dirty="0" err="1">
                <a:latin typeface="Operator Mono Medium" panose="02000009000000000000" pitchFamily="49" charset="0"/>
              </a:rPr>
              <a:t>CosmosClientOptions</a:t>
            </a:r>
            <a:r>
              <a:rPr lang="en-US" sz="1600" dirty="0">
                <a:latin typeface="Operator Mono Medium" panose="02000009000000000000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   ConnectionMode = </a:t>
            </a:r>
            <a:r>
              <a:rPr lang="en-US" sz="1600" dirty="0" err="1">
                <a:latin typeface="Operator Mono Medium" panose="02000009000000000000" pitchFamily="49" charset="0"/>
              </a:rPr>
              <a:t>ConnectionMode.Gateway</a:t>
            </a:r>
            <a:r>
              <a:rPr lang="en-US" sz="1600" dirty="0">
                <a:latin typeface="Operator Mono Medium" panose="02000009000000000000" pitchFamily="49" charset="0"/>
              </a:rPr>
              <a:t>,</a:t>
            </a: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   </a:t>
            </a:r>
            <a:r>
              <a:rPr lang="en-US" sz="1600" dirty="0" err="1">
                <a:latin typeface="Operator Mono Medium" panose="02000009000000000000" pitchFamily="49" charset="0"/>
              </a:rPr>
              <a:t>ApplicationRegion</a:t>
            </a:r>
            <a:r>
              <a:rPr lang="en-US" sz="1600" dirty="0">
                <a:latin typeface="Operator Mono Medium" panose="02000009000000000000" pitchFamily="49" charset="0"/>
              </a:rPr>
              <a:t> = "</a:t>
            </a:r>
            <a:r>
              <a:rPr lang="en-US" sz="1600" dirty="0" err="1">
                <a:latin typeface="Operator Mono Medium" panose="02000009000000000000" pitchFamily="49" charset="0"/>
              </a:rPr>
              <a:t>EastUS</a:t>
            </a:r>
            <a:r>
              <a:rPr lang="en-US" sz="1600" dirty="0">
                <a:latin typeface="Operator Mono Medium" panose="02000009000000000000" pitchFamily="49" charset="0"/>
              </a:rPr>
              <a:t>",</a:t>
            </a: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   </a:t>
            </a:r>
            <a:r>
              <a:rPr lang="en-US" sz="1600" dirty="0" err="1">
                <a:latin typeface="Operator Mono Medium" panose="02000009000000000000" pitchFamily="49" charset="0"/>
              </a:rPr>
              <a:t>ConsistencyLevel</a:t>
            </a:r>
            <a:r>
              <a:rPr lang="en-US" sz="1600" dirty="0">
                <a:latin typeface="Operator Mono Medium" panose="02000009000000000000" pitchFamily="49" charset="0"/>
              </a:rPr>
              <a:t> = </a:t>
            </a:r>
            <a:r>
              <a:rPr lang="en-US" sz="1600" dirty="0" err="1">
                <a:latin typeface="Operator Mono Medium" panose="02000009000000000000" pitchFamily="49" charset="0"/>
              </a:rPr>
              <a:t>ConsistencyLevel.Eventual</a:t>
            </a:r>
            <a:endParaRPr lang="en-US" sz="16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};</a:t>
            </a:r>
          </a:p>
          <a:p>
            <a:pPr marL="0" indent="0">
              <a:buNone/>
            </a:pPr>
            <a:endParaRPr lang="en-US" sz="16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string endpoint = "https://tw.documents.azure.com:443/";</a:t>
            </a: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string key = "eC1dd8QgjekvERMZ==";</a:t>
            </a:r>
          </a:p>
          <a:p>
            <a:pPr marL="0" indent="0">
              <a:buNone/>
            </a:pPr>
            <a:r>
              <a:rPr lang="en-US" sz="1600" dirty="0" err="1">
                <a:latin typeface="Operator Mono Medium" panose="02000009000000000000" pitchFamily="49" charset="0"/>
              </a:rPr>
              <a:t>CosmosClient</a:t>
            </a:r>
            <a:r>
              <a:rPr lang="en-US" sz="1600" dirty="0">
                <a:latin typeface="Operator Mono Medium" panose="02000009000000000000" pitchFamily="49" charset="0"/>
              </a:rPr>
              <a:t> client = new (endpoint, key);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45760E-8499-492F-F2DC-AE95E6185D56}"/>
              </a:ext>
            </a:extLst>
          </p:cNvPr>
          <p:cNvSpPr/>
          <p:nvPr/>
        </p:nvSpPr>
        <p:spPr>
          <a:xfrm>
            <a:off x="621234" y="952500"/>
            <a:ext cx="7548179" cy="387689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F19300-59B8-D68E-2878-D99312E926A2}"/>
              </a:ext>
            </a:extLst>
          </p:cNvPr>
          <p:cNvSpPr/>
          <p:nvPr/>
        </p:nvSpPr>
        <p:spPr>
          <a:xfrm>
            <a:off x="621233" y="1340189"/>
            <a:ext cx="7548179" cy="1493753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CB4BF7-B136-AD2D-030D-630805007CE0}"/>
              </a:ext>
            </a:extLst>
          </p:cNvPr>
          <p:cNvSpPr/>
          <p:nvPr/>
        </p:nvSpPr>
        <p:spPr>
          <a:xfrm>
            <a:off x="621232" y="2962445"/>
            <a:ext cx="7548179" cy="104416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47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CBDE904-187B-5952-7F5D-962F0990A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1" y="4375480"/>
            <a:ext cx="2295238" cy="76190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83F3CC1-1E00-6B4F-B67C-2C48635F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Emulator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FD5C71-B290-117D-366E-DDCCC86A3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68" y="637682"/>
            <a:ext cx="7895063" cy="436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312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3F3CC1-1E00-6B4F-B67C-2C48635F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Connection Errors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BDBBD1-08E8-8903-5821-15AB080D7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Cosmos DB .NET SDK handles transient errors to retry read and query requests</a:t>
            </a:r>
          </a:p>
          <a:p>
            <a:pPr lvl="1"/>
            <a:r>
              <a:rPr lang="en-US" dirty="0"/>
              <a:t>Does not automatically retry write requests</a:t>
            </a:r>
          </a:p>
          <a:p>
            <a:r>
              <a:rPr lang="en-US" dirty="0"/>
              <a:t>Relevant retry-related server-side HTTP status codes:</a:t>
            </a:r>
          </a:p>
          <a:p>
            <a:pPr lvl="1"/>
            <a:r>
              <a:rPr lang="en-US" dirty="0"/>
              <a:t>429: Too many requests</a:t>
            </a:r>
          </a:p>
          <a:p>
            <a:pPr lvl="1"/>
            <a:r>
              <a:rPr lang="en-US" dirty="0"/>
              <a:t>449: Concurrency error</a:t>
            </a:r>
          </a:p>
          <a:p>
            <a:pPr lvl="1"/>
            <a:r>
              <a:rPr lang="en-US" dirty="0"/>
              <a:t>500: Unexpected service error</a:t>
            </a:r>
          </a:p>
          <a:p>
            <a:pPr lvl="1"/>
            <a:r>
              <a:rPr lang="en-US" dirty="0"/>
              <a:t>503: Service unavailable</a:t>
            </a:r>
          </a:p>
        </p:txBody>
      </p:sp>
    </p:spTree>
    <p:extLst>
      <p:ext uri="{BB962C8B-B14F-4D97-AF65-F5344CB8AC3E}">
        <p14:creationId xmlns:p14="http://schemas.microsoft.com/office/powerpoint/2010/main" val="326929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3F3CC1-1E00-6B4F-B67C-2C48635F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Conflict Resolution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BDBBD1-08E8-8903-5821-15AB080D7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304" y="798239"/>
            <a:ext cx="8963696" cy="3547021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Container </a:t>
            </a:r>
            <a:r>
              <a:rPr lang="en-US" sz="1800" dirty="0" err="1">
                <a:latin typeface="Operator Mono Medium" panose="02000009000000000000" pitchFamily="49" charset="0"/>
              </a:rPr>
              <a:t>container</a:t>
            </a:r>
            <a:r>
              <a:rPr lang="en-US" sz="1800" dirty="0">
                <a:latin typeface="Operator Mono Medium" panose="02000009000000000000" pitchFamily="49" charset="0"/>
              </a:rPr>
              <a:t> = await </a:t>
            </a:r>
            <a:r>
              <a:rPr lang="en-US" sz="1800" dirty="0" err="1">
                <a:latin typeface="Operator Mono Medium" panose="02000009000000000000" pitchFamily="49" charset="0"/>
              </a:rPr>
              <a:t>createClient.GetDatabase</a:t>
            </a:r>
            <a:r>
              <a:rPr lang="en-US" sz="1800" dirty="0">
                <a:latin typeface="Operator Mono Medium" panose="02000009000000000000" pitchFamily="49" charset="0"/>
              </a:rPr>
              <a:t>(</a:t>
            </a:r>
            <a:r>
              <a:rPr lang="en-US" sz="1800" dirty="0" err="1">
                <a:latin typeface="Operator Mono Medium" panose="02000009000000000000" pitchFamily="49" charset="0"/>
              </a:rPr>
              <a:t>this.databaseName</a:t>
            </a:r>
            <a:r>
              <a:rPr lang="en-US" sz="1800" dirty="0">
                <a:latin typeface="Operator Mono Medium" panose="02000009000000000000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    .</a:t>
            </a:r>
            <a:r>
              <a:rPr lang="en-US" sz="1800" dirty="0" err="1">
                <a:latin typeface="Operator Mono Medium" panose="02000009000000000000" pitchFamily="49" charset="0"/>
              </a:rPr>
              <a:t>CreateContainerIfNotExistsAsync</a:t>
            </a:r>
            <a:r>
              <a:rPr lang="en-US" sz="1800" dirty="0">
                <a:latin typeface="Operator Mono Medium" panose="02000009000000000000" pitchFamily="49" charset="0"/>
              </a:rPr>
              <a:t>(new    </a:t>
            </a:r>
            <a:r>
              <a:rPr lang="en-US" sz="1800" dirty="0" err="1">
                <a:latin typeface="Operator Mono Medium" panose="02000009000000000000" pitchFamily="49" charset="0"/>
              </a:rPr>
              <a:t>ContainerProperties</a:t>
            </a:r>
            <a:r>
              <a:rPr lang="en-US" sz="1800" dirty="0">
                <a:latin typeface="Operator Mono Medium" panose="02000009000000000000" pitchFamily="49" charset="0"/>
              </a:rPr>
              <a:t>(</a:t>
            </a:r>
            <a:r>
              <a:rPr lang="en-US" sz="1800" dirty="0" err="1">
                <a:latin typeface="Operator Mono Medium" panose="02000009000000000000" pitchFamily="49" charset="0"/>
              </a:rPr>
              <a:t>this.lwwCollectionName</a:t>
            </a:r>
            <a:r>
              <a:rPr lang="en-US" sz="1800" dirty="0">
                <a:latin typeface="Operator Mono Medium" panose="02000009000000000000" pitchFamily="49" charset="0"/>
              </a:rPr>
              <a:t>, "/</a:t>
            </a:r>
            <a:r>
              <a:rPr lang="en-US" sz="1800" dirty="0" err="1">
                <a:latin typeface="Operator Mono Medium" panose="02000009000000000000" pitchFamily="49" charset="0"/>
              </a:rPr>
              <a:t>partitionKey</a:t>
            </a:r>
            <a:r>
              <a:rPr lang="en-US" sz="1800" dirty="0">
                <a:latin typeface="Operator Mono Medium" panose="02000009000000000000" pitchFamily="49" charset="0"/>
              </a:rPr>
              <a:t>")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        </a:t>
            </a:r>
            <a:r>
              <a:rPr lang="en-US" sz="1800" dirty="0" err="1">
                <a:latin typeface="Operator Mono Medium" panose="02000009000000000000" pitchFamily="49" charset="0"/>
              </a:rPr>
              <a:t>ConflictResolutionPolicy</a:t>
            </a:r>
            <a:r>
              <a:rPr lang="en-US" sz="1800" dirty="0">
                <a:latin typeface="Operator Mono Medium" panose="02000009000000000000" pitchFamily="49" charset="0"/>
              </a:rPr>
              <a:t> = new </a:t>
            </a:r>
            <a:r>
              <a:rPr lang="en-US" sz="1800" dirty="0" err="1">
                <a:latin typeface="Operator Mono Medium" panose="02000009000000000000" pitchFamily="49" charset="0"/>
              </a:rPr>
              <a:t>ConflictResolutionPolicy</a:t>
            </a:r>
            <a:r>
              <a:rPr lang="en-US" sz="1800" dirty="0">
                <a:latin typeface="Operator Mono Medium" panose="02000009000000000000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        {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            Mode = </a:t>
            </a:r>
            <a:r>
              <a:rPr lang="en-US" sz="1800" dirty="0" err="1">
                <a:latin typeface="Operator Mono Medium" panose="02000009000000000000" pitchFamily="49" charset="0"/>
              </a:rPr>
              <a:t>ConflictResolutionMode.LastWriterWins</a:t>
            </a:r>
            <a:r>
              <a:rPr lang="en-US" sz="1800" dirty="0">
                <a:latin typeface="Operator Mono Medium" panose="02000009000000000000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            </a:t>
            </a:r>
            <a:r>
              <a:rPr lang="en-US" sz="1800" dirty="0" err="1">
                <a:latin typeface="Operator Mono Medium" panose="02000009000000000000" pitchFamily="49" charset="0"/>
              </a:rPr>
              <a:t>ResolutionPath</a:t>
            </a:r>
            <a:r>
              <a:rPr lang="en-US" sz="1800" dirty="0">
                <a:latin typeface="Operator Mono Medium" panose="02000009000000000000" pitchFamily="49" charset="0"/>
              </a:rPr>
              <a:t> = "/</a:t>
            </a:r>
            <a:r>
              <a:rPr lang="en-US" sz="1800" dirty="0" err="1">
                <a:latin typeface="Operator Mono Medium" panose="02000009000000000000" pitchFamily="49" charset="0"/>
              </a:rPr>
              <a:t>myCustomId</a:t>
            </a:r>
            <a:r>
              <a:rPr lang="en-US" sz="1800" dirty="0">
                <a:latin typeface="Operator Mono Medium" panose="02000009000000000000" pitchFamily="49" charset="0"/>
              </a:rPr>
              <a:t>", // timestamp is default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    });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201C90-46CB-AF62-0D7C-9FE6C1C76B92}"/>
              </a:ext>
            </a:extLst>
          </p:cNvPr>
          <p:cNvSpPr/>
          <p:nvPr/>
        </p:nvSpPr>
        <p:spPr>
          <a:xfrm>
            <a:off x="180304" y="1448091"/>
            <a:ext cx="8447165" cy="638975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7D0484-E345-865A-57A2-5862B287D5DD}"/>
              </a:ext>
            </a:extLst>
          </p:cNvPr>
          <p:cNvSpPr/>
          <p:nvPr/>
        </p:nvSpPr>
        <p:spPr>
          <a:xfrm>
            <a:off x="180303" y="2062414"/>
            <a:ext cx="8447165" cy="197909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25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3F3CC1-1E00-6B4F-B67C-2C48635F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Request Options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BDBBD1-08E8-8903-5821-15AB080D7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210614"/>
            <a:ext cx="8229600" cy="3134646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err="1">
                <a:latin typeface="Operator Mono Medium" panose="02000009000000000000" pitchFamily="49" charset="0"/>
              </a:rPr>
              <a:t>QueryRequestOptions</a:t>
            </a:r>
            <a:r>
              <a:rPr lang="en-US" sz="1800" dirty="0">
                <a:latin typeface="Operator Mono Medium" panose="02000009000000000000" pitchFamily="49" charset="0"/>
              </a:rPr>
              <a:t> options = new ()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 	</a:t>
            </a:r>
            <a:r>
              <a:rPr lang="en-US" sz="1800" dirty="0" err="1">
                <a:latin typeface="Operator Mono Medium" panose="02000009000000000000" pitchFamily="49" charset="0"/>
              </a:rPr>
              <a:t>MaxItemCount</a:t>
            </a:r>
            <a:r>
              <a:rPr lang="en-US" sz="1800" dirty="0">
                <a:latin typeface="Operator Mono Medium" panose="02000009000000000000" pitchFamily="49" charset="0"/>
              </a:rPr>
              <a:t> = 500, // -1 for dynamic page size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	</a:t>
            </a:r>
            <a:r>
              <a:rPr lang="en-US" sz="1800" dirty="0" err="1">
                <a:latin typeface="Operator Mono Medium" panose="02000009000000000000" pitchFamily="49" charset="0"/>
              </a:rPr>
              <a:t>MaxConcurrency</a:t>
            </a:r>
            <a:r>
              <a:rPr lang="en-US" sz="1800" dirty="0">
                <a:latin typeface="Operator Mono Medium" panose="02000009000000000000" pitchFamily="49" charset="0"/>
              </a:rPr>
              <a:t> = 5, // //-1 to let SDK manage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	</a:t>
            </a:r>
            <a:r>
              <a:rPr lang="en-US" sz="1800" dirty="0" err="1">
                <a:latin typeface="Operator Mono Medium" panose="02000009000000000000" pitchFamily="49" charset="0"/>
              </a:rPr>
              <a:t>MaxBufferedItemCount</a:t>
            </a:r>
            <a:r>
              <a:rPr lang="en-US" sz="1800" dirty="0">
                <a:latin typeface="Operator Mono Medium" panose="02000009000000000000" pitchFamily="49" charset="0"/>
              </a:rPr>
              <a:t> = 5000 // -1 to let SDK manage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};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A3DD1D-C077-AD99-7724-A1D993BD041A}"/>
              </a:ext>
            </a:extLst>
          </p:cNvPr>
          <p:cNvSpPr/>
          <p:nvPr/>
        </p:nvSpPr>
        <p:spPr>
          <a:xfrm>
            <a:off x="914400" y="1210614"/>
            <a:ext cx="7315200" cy="35992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E73EE6-C353-3054-B853-634DDA933396}"/>
              </a:ext>
            </a:extLst>
          </p:cNvPr>
          <p:cNvSpPr/>
          <p:nvPr/>
        </p:nvSpPr>
        <p:spPr>
          <a:xfrm>
            <a:off x="977221" y="1877661"/>
            <a:ext cx="7315200" cy="35992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391C71-C1AB-E608-D8CF-2D8851667D1F}"/>
              </a:ext>
            </a:extLst>
          </p:cNvPr>
          <p:cNvSpPr/>
          <p:nvPr/>
        </p:nvSpPr>
        <p:spPr>
          <a:xfrm>
            <a:off x="977221" y="2237581"/>
            <a:ext cx="7315200" cy="35992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3592B6-F449-A821-DE9A-22F99170F968}"/>
              </a:ext>
            </a:extLst>
          </p:cNvPr>
          <p:cNvSpPr/>
          <p:nvPr/>
        </p:nvSpPr>
        <p:spPr>
          <a:xfrm>
            <a:off x="977221" y="2584872"/>
            <a:ext cx="7315200" cy="35992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8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5C98F3-D47C-9FD8-F738-FAF89DD71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Topology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7811AF-BF20-6EC8-A1D0-6BCAA6579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E7747E-A511-E793-6407-5A5B72B09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694" y="625612"/>
            <a:ext cx="5218612" cy="451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571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CCDFE9-9C42-7B3E-59AC-FBD3174A4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Automatic Failover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128256-1298-146C-9A84-DBFDC358A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Task: Protecting your Cosmos DB account against a Microsoft-side regional outage</a:t>
            </a:r>
          </a:p>
          <a:p>
            <a:r>
              <a:rPr lang="en-US" dirty="0"/>
              <a:t>Service-managed failover is not enabled by default</a:t>
            </a:r>
          </a:p>
          <a:p>
            <a:r>
              <a:rPr lang="en-US" dirty="0"/>
              <a:t>Account-level failover priority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A2489B-7B2D-F4DA-2225-BDA4DB6BF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446" y="646611"/>
            <a:ext cx="3365763" cy="385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277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51F64B-C49D-BCFD-7780-AFAFD0C6E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Failover with Azure CLI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FA8C63-881D-3246-47C8-C0BFD2A6C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>
                <a:latin typeface="Operator Mono Bold" panose="02000009000000000000" pitchFamily="49" charset="0"/>
              </a:rPr>
              <a:t># Ref: timw.info/799</a:t>
            </a:r>
          </a:p>
          <a:p>
            <a:pPr marL="0" indent="0">
              <a:buNone/>
            </a:pPr>
            <a:r>
              <a:rPr lang="en-US" sz="1200" dirty="0">
                <a:latin typeface="Operator Mono Bold" panose="02000009000000000000" pitchFamily="49" charset="0"/>
              </a:rPr>
              <a:t># Set account to manual failover first</a:t>
            </a:r>
          </a:p>
          <a:p>
            <a:pPr marL="0" indent="0">
              <a:buNone/>
            </a:pPr>
            <a:r>
              <a:rPr lang="en-US" sz="1200" dirty="0" err="1">
                <a:latin typeface="Operator Mono Bold" panose="02000009000000000000" pitchFamily="49" charset="0"/>
              </a:rPr>
              <a:t>az</a:t>
            </a:r>
            <a:r>
              <a:rPr lang="en-US" sz="1200" dirty="0">
                <a:latin typeface="Operator Mono Bold" panose="02000009000000000000" pitchFamily="49" charset="0"/>
              </a:rPr>
              <a:t> </a:t>
            </a:r>
            <a:r>
              <a:rPr lang="en-US" sz="1200" dirty="0" err="1">
                <a:latin typeface="Operator Mono Bold" panose="02000009000000000000" pitchFamily="49" charset="0"/>
              </a:rPr>
              <a:t>cosmosdb</a:t>
            </a:r>
            <a:r>
              <a:rPr lang="en-US" sz="1200" dirty="0">
                <a:latin typeface="Operator Mono Bold" panose="02000009000000000000" pitchFamily="49" charset="0"/>
              </a:rPr>
              <a:t> update --name $account --resource-group $</a:t>
            </a:r>
            <a:r>
              <a:rPr lang="en-US" sz="1200" dirty="0" err="1">
                <a:latin typeface="Operator Mono Bold" panose="02000009000000000000" pitchFamily="49" charset="0"/>
              </a:rPr>
              <a:t>resourceGroup</a:t>
            </a:r>
            <a:r>
              <a:rPr lang="en-US" sz="1200" dirty="0">
                <a:latin typeface="Operator Mono Bold" panose="02000009000000000000" pitchFamily="49" charset="0"/>
              </a:rPr>
              <a:t> --locations </a:t>
            </a:r>
            <a:r>
              <a:rPr lang="en-US" sz="1200" dirty="0" err="1">
                <a:latin typeface="Operator Mono Bold" panose="02000009000000000000" pitchFamily="49" charset="0"/>
              </a:rPr>
              <a:t>regionName</a:t>
            </a:r>
            <a:r>
              <a:rPr lang="en-US" sz="1200" dirty="0">
                <a:latin typeface="Operator Mono Bold" panose="02000009000000000000" pitchFamily="49" charset="0"/>
              </a:rPr>
              <a:t>="$location" </a:t>
            </a:r>
            <a:r>
              <a:rPr lang="en-US" sz="1200" dirty="0" err="1">
                <a:latin typeface="Operator Mono Bold" panose="02000009000000000000" pitchFamily="49" charset="0"/>
              </a:rPr>
              <a:t>failoverPriority</a:t>
            </a:r>
            <a:r>
              <a:rPr lang="en-US" sz="1200" dirty="0">
                <a:latin typeface="Operator Mono Bold" panose="02000009000000000000" pitchFamily="49" charset="0"/>
              </a:rPr>
              <a:t>=0 </a:t>
            </a:r>
            <a:r>
              <a:rPr lang="en-US" sz="1200" dirty="0" err="1">
                <a:latin typeface="Operator Mono Bold" panose="02000009000000000000" pitchFamily="49" charset="0"/>
              </a:rPr>
              <a:t>isZoneRedundant</a:t>
            </a:r>
            <a:r>
              <a:rPr lang="en-US" sz="1200" dirty="0">
                <a:latin typeface="Operator Mono Bold" panose="02000009000000000000" pitchFamily="49" charset="0"/>
              </a:rPr>
              <a:t>=False --locations </a:t>
            </a:r>
            <a:r>
              <a:rPr lang="en-US" sz="1200" dirty="0" err="1">
                <a:latin typeface="Operator Mono Bold" panose="02000009000000000000" pitchFamily="49" charset="0"/>
              </a:rPr>
              <a:t>regionName</a:t>
            </a:r>
            <a:r>
              <a:rPr lang="en-US" sz="1200" dirty="0">
                <a:latin typeface="Operator Mono Bold" panose="02000009000000000000" pitchFamily="49" charset="0"/>
              </a:rPr>
              <a:t>="$failoverLocation1" </a:t>
            </a:r>
            <a:r>
              <a:rPr lang="en-US" sz="1200" dirty="0" err="1">
                <a:latin typeface="Operator Mono Bold" panose="02000009000000000000" pitchFamily="49" charset="0"/>
              </a:rPr>
              <a:t>failoverPriority</a:t>
            </a:r>
            <a:r>
              <a:rPr lang="en-US" sz="1200" dirty="0">
                <a:latin typeface="Operator Mono Bold" panose="02000009000000000000" pitchFamily="49" charset="0"/>
              </a:rPr>
              <a:t>=1 </a:t>
            </a:r>
            <a:r>
              <a:rPr lang="en-US" sz="1200" dirty="0" err="1">
                <a:latin typeface="Operator Mono Bold" panose="02000009000000000000" pitchFamily="49" charset="0"/>
              </a:rPr>
              <a:t>isZoneRedundant</a:t>
            </a:r>
            <a:r>
              <a:rPr lang="en-US" sz="1200" dirty="0">
                <a:latin typeface="Operator Mono Bold" panose="02000009000000000000" pitchFamily="49" charset="0"/>
              </a:rPr>
              <a:t>=False --locations </a:t>
            </a:r>
            <a:r>
              <a:rPr lang="en-US" sz="1200" dirty="0" err="1">
                <a:latin typeface="Operator Mono Bold" panose="02000009000000000000" pitchFamily="49" charset="0"/>
              </a:rPr>
              <a:t>regionName</a:t>
            </a:r>
            <a:r>
              <a:rPr lang="en-US" sz="1200" dirty="0">
                <a:latin typeface="Operator Mono Bold" panose="02000009000000000000" pitchFamily="49" charset="0"/>
              </a:rPr>
              <a:t>="$failoverLocation2" </a:t>
            </a:r>
            <a:r>
              <a:rPr lang="en-US" sz="1200" dirty="0" err="1">
                <a:latin typeface="Operator Mono Bold" panose="02000009000000000000" pitchFamily="49" charset="0"/>
              </a:rPr>
              <a:t>failoverPriority</a:t>
            </a:r>
            <a:r>
              <a:rPr lang="en-US" sz="1200" dirty="0">
                <a:latin typeface="Operator Mono Bold" panose="02000009000000000000" pitchFamily="49" charset="0"/>
              </a:rPr>
              <a:t>=2 </a:t>
            </a:r>
            <a:r>
              <a:rPr lang="en-US" sz="1200" dirty="0" err="1">
                <a:latin typeface="Operator Mono Bold" panose="02000009000000000000" pitchFamily="49" charset="0"/>
              </a:rPr>
              <a:t>isZoneRedundant</a:t>
            </a:r>
            <a:r>
              <a:rPr lang="en-US" sz="1200" dirty="0">
                <a:latin typeface="Operator Mono Bold" panose="02000009000000000000" pitchFamily="49" charset="0"/>
              </a:rPr>
              <a:t>=False</a:t>
            </a:r>
          </a:p>
          <a:p>
            <a:pPr marL="0" indent="0">
              <a:buNone/>
            </a:pPr>
            <a:endParaRPr lang="en-US" sz="1200" dirty="0">
              <a:latin typeface="Operator Mono Bold" panose="02000009000000000000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Operator Mono Bold" panose="02000009000000000000" pitchFamily="49" charset="0"/>
              </a:rPr>
              <a:t># Make failoverLocation2 the next region to fail over to instead of failoverLocation1 </a:t>
            </a:r>
          </a:p>
          <a:p>
            <a:pPr marL="0" indent="0">
              <a:buNone/>
            </a:pPr>
            <a:r>
              <a:rPr lang="en-US" sz="1200" dirty="0">
                <a:latin typeface="Operator Mono Bold" panose="02000009000000000000" pitchFamily="49" charset="0"/>
              </a:rPr>
              <a:t>echo "Switching failover priority"</a:t>
            </a:r>
          </a:p>
          <a:p>
            <a:pPr marL="0" indent="0">
              <a:buNone/>
            </a:pPr>
            <a:r>
              <a:rPr lang="en-US" sz="1200" dirty="0" err="1">
                <a:latin typeface="Operator Mono Bold" panose="02000009000000000000" pitchFamily="49" charset="0"/>
              </a:rPr>
              <a:t>az</a:t>
            </a:r>
            <a:r>
              <a:rPr lang="en-US" sz="1200" dirty="0">
                <a:latin typeface="Operator Mono Bold" panose="02000009000000000000" pitchFamily="49" charset="0"/>
              </a:rPr>
              <a:t> </a:t>
            </a:r>
            <a:r>
              <a:rPr lang="en-US" sz="1200" dirty="0" err="1">
                <a:latin typeface="Operator Mono Bold" panose="02000009000000000000" pitchFamily="49" charset="0"/>
              </a:rPr>
              <a:t>cosmosdb</a:t>
            </a:r>
            <a:r>
              <a:rPr lang="en-US" sz="1200" dirty="0">
                <a:latin typeface="Operator Mono Bold" panose="02000009000000000000" pitchFamily="49" charset="0"/>
              </a:rPr>
              <a:t> failover-priority-change --name $account --resource-group $</a:t>
            </a:r>
            <a:r>
              <a:rPr lang="en-US" sz="1200" dirty="0" err="1">
                <a:latin typeface="Operator Mono Bold" panose="02000009000000000000" pitchFamily="49" charset="0"/>
              </a:rPr>
              <a:t>resourceGroup</a:t>
            </a:r>
            <a:r>
              <a:rPr lang="en-US" sz="1200" dirty="0">
                <a:latin typeface="Operator Mono Bold" panose="02000009000000000000" pitchFamily="49" charset="0"/>
              </a:rPr>
              <a:t> --failover-policies "$location=0" "$failoverLocation1=2" "$failoverLocation2=1"</a:t>
            </a:r>
          </a:p>
          <a:p>
            <a:pPr marL="0" indent="0">
              <a:buNone/>
            </a:pPr>
            <a:endParaRPr lang="en-US" sz="1200" dirty="0">
              <a:latin typeface="Operator Mono Bold" panose="02000009000000000000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Operator Mono Bold" panose="02000009000000000000" pitchFamily="49" charset="0"/>
              </a:rPr>
              <a:t># Initiate a manual failover and promote failoverLocation1 as primary write region</a:t>
            </a:r>
          </a:p>
          <a:p>
            <a:pPr marL="0" indent="0">
              <a:buNone/>
            </a:pPr>
            <a:r>
              <a:rPr lang="en-US" sz="1200" dirty="0">
                <a:latin typeface="Operator Mono Bold" panose="02000009000000000000" pitchFamily="49" charset="0"/>
              </a:rPr>
              <a:t>echo "Failing over to $failoverLocation1"</a:t>
            </a:r>
          </a:p>
          <a:p>
            <a:pPr marL="0" indent="0">
              <a:buNone/>
            </a:pPr>
            <a:r>
              <a:rPr lang="en-US" sz="1200" dirty="0" err="1">
                <a:latin typeface="Operator Mono Bold" panose="02000009000000000000" pitchFamily="49" charset="0"/>
              </a:rPr>
              <a:t>az</a:t>
            </a:r>
            <a:r>
              <a:rPr lang="en-US" sz="1200" dirty="0">
                <a:latin typeface="Operator Mono Bold" panose="02000009000000000000" pitchFamily="49" charset="0"/>
              </a:rPr>
              <a:t> </a:t>
            </a:r>
            <a:r>
              <a:rPr lang="en-US" sz="1200" dirty="0" err="1">
                <a:latin typeface="Operator Mono Bold" panose="02000009000000000000" pitchFamily="49" charset="0"/>
              </a:rPr>
              <a:t>cosmosdb</a:t>
            </a:r>
            <a:r>
              <a:rPr lang="en-US" sz="1200" dirty="0">
                <a:latin typeface="Operator Mono Bold" panose="02000009000000000000" pitchFamily="49" charset="0"/>
              </a:rPr>
              <a:t> failover-priority-change --name $account --resource-group $</a:t>
            </a:r>
            <a:r>
              <a:rPr lang="en-US" sz="1200" dirty="0" err="1">
                <a:latin typeface="Operator Mono Bold" panose="02000009000000000000" pitchFamily="49" charset="0"/>
              </a:rPr>
              <a:t>resourceGroup</a:t>
            </a:r>
            <a:r>
              <a:rPr lang="en-US" sz="1200" dirty="0">
                <a:latin typeface="Operator Mono Bold" panose="02000009000000000000" pitchFamily="49" charset="0"/>
              </a:rPr>
              <a:t> --failover-policies "$location=2" "$failoverLocation1=0" "$failoverLocation2=1"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00611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7613F-17B3-77F6-3F9B-95C0E1F76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SDK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4024E-13C0-A4CC-6C86-226C1B74F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BC807A-7E78-389F-4247-4783DFFB2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620" y="2702508"/>
            <a:ext cx="7053943" cy="22643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B5E985-DADE-A198-5A7B-1D1A66835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400" y="916104"/>
            <a:ext cx="7152381" cy="1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959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0853B5-72EA-C24E-448E-806AB415E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620" y="-18930"/>
            <a:ext cx="7548179" cy="560552"/>
          </a:xfrm>
        </p:spPr>
        <p:txBody>
          <a:bodyPr/>
          <a:lstStyle/>
          <a:p>
            <a:r>
              <a:rPr lang="en-US" sz="3200" dirty="0"/>
              <a:t>Cosmos DB SQL Data Access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654A4C-7EB3-8CE8-03D1-773DFACB6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331" y="1560091"/>
            <a:ext cx="7994468" cy="3390732"/>
          </a:xfrm>
        </p:spPr>
        <p:txBody>
          <a:bodyPr/>
          <a:lstStyle/>
          <a:p>
            <a:r>
              <a:rPr lang="en-US" b="1" dirty="0"/>
              <a:t>C</a:t>
            </a:r>
            <a:r>
              <a:rPr lang="en-US" dirty="0"/>
              <a:t>reate, </a:t>
            </a:r>
            <a:r>
              <a:rPr lang="en-US" b="1" dirty="0"/>
              <a:t>D</a:t>
            </a:r>
            <a:r>
              <a:rPr lang="en-US" dirty="0"/>
              <a:t>elete: Management plane operations</a:t>
            </a:r>
          </a:p>
          <a:p>
            <a:r>
              <a:rPr lang="en-US" b="1" dirty="0"/>
              <a:t>Q</a:t>
            </a:r>
            <a:r>
              <a:rPr lang="en-US" dirty="0"/>
              <a:t>uery with SQL-like data access language</a:t>
            </a:r>
          </a:p>
          <a:p>
            <a:r>
              <a:rPr lang="en-US" b="1" dirty="0"/>
              <a:t>U</a:t>
            </a:r>
            <a:r>
              <a:rPr lang="en-US" dirty="0"/>
              <a:t>pdate is actually a Replace operation (partial document update Patch API is available) </a:t>
            </a:r>
          </a:p>
          <a:p>
            <a:r>
              <a:rPr lang="en-US" b="1" dirty="0"/>
              <a:t>S</a:t>
            </a:r>
            <a:r>
              <a:rPr lang="en-US" dirty="0"/>
              <a:t> = Server-side JavaScript scripts</a:t>
            </a:r>
          </a:p>
          <a:p>
            <a:pPr lvl="1"/>
            <a:r>
              <a:rPr lang="en-US" dirty="0"/>
              <a:t>Stored procedures</a:t>
            </a:r>
          </a:p>
          <a:p>
            <a:pPr lvl="1"/>
            <a:r>
              <a:rPr lang="en-US" dirty="0"/>
              <a:t>Triggers</a:t>
            </a:r>
          </a:p>
          <a:p>
            <a:pPr lvl="1"/>
            <a:r>
              <a:rPr lang="en-US" dirty="0"/>
              <a:t>User-defined functions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2C1895-09E5-2743-3DA1-1F0873C19BEE}"/>
              </a:ext>
            </a:extLst>
          </p:cNvPr>
          <p:cNvSpPr/>
          <p:nvPr/>
        </p:nvSpPr>
        <p:spPr>
          <a:xfrm>
            <a:off x="3120320" y="544427"/>
            <a:ext cx="290335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cap="none" spc="0" dirty="0">
                <a:ln/>
                <a:solidFill>
                  <a:schemeClr val="accent4"/>
                </a:solidFill>
                <a:effectLst/>
              </a:rPr>
              <a:t>CRUDQS</a:t>
            </a:r>
          </a:p>
        </p:txBody>
      </p:sp>
    </p:spTree>
    <p:extLst>
      <p:ext uri="{BB962C8B-B14F-4D97-AF65-F5344CB8AC3E}">
        <p14:creationId xmlns:p14="http://schemas.microsoft.com/office/powerpoint/2010/main" val="96085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7613F-17B3-77F6-3F9B-95C0E1F76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Client-Side Configuration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5117CE-CFCC-5B45-DD5C-943C9084C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Operator Mono Medium" panose="02000009000000000000" pitchFamily="49" charset="0"/>
              </a:rPr>
              <a:t>CosmosClientOptions</a:t>
            </a:r>
            <a:r>
              <a:rPr lang="en-US" dirty="0">
                <a:latin typeface="Operator Mono Medium" panose="02000009000000000000" pitchFamily="49" charset="0"/>
              </a:rPr>
              <a:t> options = new </a:t>
            </a:r>
            <a:r>
              <a:rPr lang="en-US" dirty="0" err="1">
                <a:latin typeface="Operator Mono Medium" panose="02000009000000000000" pitchFamily="49" charset="0"/>
              </a:rPr>
              <a:t>CosmosClientOptions</a:t>
            </a:r>
            <a:r>
              <a:rPr lang="en-US" dirty="0">
                <a:latin typeface="Operator Mono Medium" panose="02000009000000000000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 err="1">
                <a:latin typeface="Operator Mono Medium" panose="02000009000000000000" pitchFamily="49" charset="0"/>
              </a:rPr>
              <a:t>options.ApplicationName</a:t>
            </a:r>
            <a:r>
              <a:rPr lang="en-US" dirty="0">
                <a:latin typeface="Operator Mono Medium" panose="02000009000000000000" pitchFamily="49" charset="0"/>
              </a:rPr>
              <a:t> = "</a:t>
            </a:r>
            <a:r>
              <a:rPr lang="en-US" dirty="0" err="1">
                <a:latin typeface="Operator Mono Medium" panose="02000009000000000000" pitchFamily="49" charset="0"/>
              </a:rPr>
              <a:t>MyApp</a:t>
            </a:r>
            <a:r>
              <a:rPr lang="en-US" dirty="0">
                <a:latin typeface="Operator Mono Medium" panose="02000009000000000000" pitchFamily="49" charset="0"/>
              </a:rPr>
              <a:t>";</a:t>
            </a:r>
          </a:p>
          <a:p>
            <a:pPr marL="0" indent="0">
              <a:buNone/>
            </a:pPr>
            <a:r>
              <a:rPr lang="en-US" dirty="0" err="1">
                <a:latin typeface="Operator Mono Medium" panose="02000009000000000000" pitchFamily="49" charset="0"/>
              </a:rPr>
              <a:t>options.ApplicationPreferredRegions</a:t>
            </a:r>
            <a:r>
              <a:rPr lang="en-US" dirty="0">
                <a:latin typeface="Operator Mono Medium" panose="02000009000000000000" pitchFamily="49" charset="0"/>
              </a:rPr>
              <a:t> =</a:t>
            </a:r>
            <a:br>
              <a:rPr lang="en-US" dirty="0">
                <a:latin typeface="Operator Mono Medium" panose="02000009000000000000" pitchFamily="49" charset="0"/>
              </a:rPr>
            </a:br>
            <a:r>
              <a:rPr lang="en-US" dirty="0">
                <a:latin typeface="Operator Mono Medium" panose="02000009000000000000" pitchFamily="49" charset="0"/>
              </a:rPr>
              <a:t>  new List&lt;string&gt; {</a:t>
            </a:r>
            <a:r>
              <a:rPr lang="en-US" dirty="0" err="1">
                <a:latin typeface="Operator Mono Medium" panose="02000009000000000000" pitchFamily="49" charset="0"/>
              </a:rPr>
              <a:t>Regions.WestUS</a:t>
            </a:r>
            <a:r>
              <a:rPr lang="en-US" dirty="0">
                <a:latin typeface="Operator Mono Medium" panose="02000009000000000000" pitchFamily="49" charset="0"/>
              </a:rPr>
              <a:t>, Regions.WestUS2};</a:t>
            </a:r>
          </a:p>
          <a:p>
            <a:pPr marL="0" indent="0">
              <a:buNone/>
            </a:pPr>
            <a:endParaRPr lang="en-US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Operator Mono Medium" panose="02000009000000000000" pitchFamily="49" charset="0"/>
              </a:rPr>
              <a:t>CosmosClient</a:t>
            </a:r>
            <a:r>
              <a:rPr lang="en-US" dirty="0">
                <a:latin typeface="Operator Mono Medium" panose="02000009000000000000" pitchFamily="49" charset="0"/>
              </a:rPr>
              <a:t> client = new </a:t>
            </a:r>
            <a:r>
              <a:rPr lang="en-US" dirty="0" err="1">
                <a:latin typeface="Operator Mono Medium" panose="02000009000000000000" pitchFamily="49" charset="0"/>
              </a:rPr>
              <a:t>CosmosClient</a:t>
            </a:r>
            <a:r>
              <a:rPr lang="en-US" dirty="0">
                <a:latin typeface="Operator Mono Medium" panose="02000009000000000000" pitchFamily="49" charset="0"/>
              </a:rPr>
              <a:t>(</a:t>
            </a:r>
            <a:r>
              <a:rPr lang="en-US" dirty="0" err="1">
                <a:latin typeface="Operator Mono Medium" panose="02000009000000000000" pitchFamily="49" charset="0"/>
              </a:rPr>
              <a:t>connectionString</a:t>
            </a:r>
            <a:r>
              <a:rPr lang="en-US" dirty="0">
                <a:latin typeface="Operator Mono Medium" panose="02000009000000000000" pitchFamily="49" charset="0"/>
              </a:rPr>
              <a:t>, options);</a:t>
            </a:r>
          </a:p>
        </p:txBody>
      </p:sp>
    </p:spTree>
    <p:extLst>
      <p:ext uri="{BB962C8B-B14F-4D97-AF65-F5344CB8AC3E}">
        <p14:creationId xmlns:p14="http://schemas.microsoft.com/office/powerpoint/2010/main" val="15822698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7F1BD7-2FD0-83F1-71C7-460F4D294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Multi-Region Writes (PS)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F81E38-D6EE-DB02-E59E-8745A4EF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$</a:t>
            </a:r>
            <a:r>
              <a:rPr lang="en-US" sz="1400" dirty="0" err="1">
                <a:latin typeface="Operator Mono Medium" panose="02000009000000000000" pitchFamily="49" charset="0"/>
              </a:rPr>
              <a:t>resourceGroupName</a:t>
            </a:r>
            <a:r>
              <a:rPr lang="en-US" sz="1400" dirty="0">
                <a:latin typeface="Operator Mono Medium" panose="02000009000000000000" pitchFamily="49" charset="0"/>
              </a:rPr>
              <a:t> = "</a:t>
            </a:r>
            <a:r>
              <a:rPr lang="en-US" sz="1400" dirty="0" err="1">
                <a:latin typeface="Operator Mono Medium" panose="02000009000000000000" pitchFamily="49" charset="0"/>
              </a:rPr>
              <a:t>myResourceGroup</a:t>
            </a:r>
            <a:r>
              <a:rPr lang="en-US" sz="1400" dirty="0">
                <a:latin typeface="Operator Mono Medium" panose="02000009000000000000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$</a:t>
            </a:r>
            <a:r>
              <a:rPr lang="en-US" sz="1400" dirty="0" err="1">
                <a:latin typeface="Operator Mono Medium" panose="02000009000000000000" pitchFamily="49" charset="0"/>
              </a:rPr>
              <a:t>accountName</a:t>
            </a:r>
            <a:r>
              <a:rPr lang="en-US" sz="1400" dirty="0">
                <a:latin typeface="Operator Mono Medium" panose="02000009000000000000" pitchFamily="49" charset="0"/>
              </a:rPr>
              <a:t> = "</a:t>
            </a:r>
            <a:r>
              <a:rPr lang="en-US" sz="1400" dirty="0" err="1">
                <a:latin typeface="Operator Mono Medium" panose="02000009000000000000" pitchFamily="49" charset="0"/>
              </a:rPr>
              <a:t>mycosmosaccount</a:t>
            </a:r>
            <a:r>
              <a:rPr lang="en-US" sz="1400" dirty="0">
                <a:latin typeface="Operator Mono Medium" panose="02000009000000000000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$</a:t>
            </a:r>
            <a:r>
              <a:rPr lang="en-US" sz="1400" dirty="0" err="1">
                <a:latin typeface="Operator Mono Medium" panose="02000009000000000000" pitchFamily="49" charset="0"/>
              </a:rPr>
              <a:t>enableAutomaticFailover</a:t>
            </a:r>
            <a:r>
              <a:rPr lang="en-US" sz="1400" dirty="0">
                <a:latin typeface="Operator Mono Medium" panose="02000009000000000000" pitchFamily="49" charset="0"/>
              </a:rPr>
              <a:t> = $false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$</a:t>
            </a:r>
            <a:r>
              <a:rPr lang="en-US" sz="1400" dirty="0" err="1">
                <a:latin typeface="Operator Mono Medium" panose="02000009000000000000" pitchFamily="49" charset="0"/>
              </a:rPr>
              <a:t>enableMultiMaster</a:t>
            </a:r>
            <a:r>
              <a:rPr lang="en-US" sz="1400" dirty="0">
                <a:latin typeface="Operator Mono Medium" panose="02000009000000000000" pitchFamily="49" charset="0"/>
              </a:rPr>
              <a:t> = $true</a:t>
            </a:r>
          </a:p>
          <a:p>
            <a:pPr marL="0" indent="0">
              <a:buNone/>
            </a:pPr>
            <a:endParaRPr lang="en-US" sz="14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# cannot have both service-managed failover and multi-region writes on an account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Update-</a:t>
            </a:r>
            <a:r>
              <a:rPr lang="en-US" sz="1400" dirty="0" err="1">
                <a:latin typeface="Operator Mono Medium" panose="02000009000000000000" pitchFamily="49" charset="0"/>
              </a:rPr>
              <a:t>AzCosmosDBAccount</a:t>
            </a:r>
            <a:r>
              <a:rPr lang="en-US" sz="1400" dirty="0">
                <a:latin typeface="Operator Mono Medium" panose="02000009000000000000" pitchFamily="49" charset="0"/>
              </a:rPr>
              <a:t> `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-</a:t>
            </a:r>
            <a:r>
              <a:rPr lang="en-US" sz="1400" dirty="0" err="1">
                <a:latin typeface="Operator Mono Medium" panose="02000009000000000000" pitchFamily="49" charset="0"/>
              </a:rPr>
              <a:t>ResourceGroupName</a:t>
            </a:r>
            <a:r>
              <a:rPr lang="en-US" sz="1400" dirty="0">
                <a:latin typeface="Operator Mono Medium" panose="02000009000000000000" pitchFamily="49" charset="0"/>
              </a:rPr>
              <a:t> $</a:t>
            </a:r>
            <a:r>
              <a:rPr lang="en-US" sz="1400" dirty="0" err="1">
                <a:latin typeface="Operator Mono Medium" panose="02000009000000000000" pitchFamily="49" charset="0"/>
              </a:rPr>
              <a:t>resourceGroupName</a:t>
            </a:r>
            <a:r>
              <a:rPr lang="en-US" sz="1400" dirty="0">
                <a:latin typeface="Operator Mono Medium" panose="02000009000000000000" pitchFamily="49" charset="0"/>
              </a:rPr>
              <a:t> `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-Name $</a:t>
            </a:r>
            <a:r>
              <a:rPr lang="en-US" sz="1400" dirty="0" err="1">
                <a:latin typeface="Operator Mono Medium" panose="02000009000000000000" pitchFamily="49" charset="0"/>
              </a:rPr>
              <a:t>accountName</a:t>
            </a:r>
            <a:r>
              <a:rPr lang="en-US" sz="1400" dirty="0">
                <a:latin typeface="Operator Mono Medium" panose="02000009000000000000" pitchFamily="49" charset="0"/>
              </a:rPr>
              <a:t> `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-</a:t>
            </a:r>
            <a:r>
              <a:rPr lang="en-US" sz="1400" dirty="0" err="1">
                <a:latin typeface="Operator Mono Medium" panose="02000009000000000000" pitchFamily="49" charset="0"/>
              </a:rPr>
              <a:t>EnableAutomaticFailover</a:t>
            </a:r>
            <a:r>
              <a:rPr lang="en-US" sz="1400" dirty="0">
                <a:latin typeface="Operator Mono Medium" panose="02000009000000000000" pitchFamily="49" charset="0"/>
              </a:rPr>
              <a:t>:$</a:t>
            </a:r>
            <a:r>
              <a:rPr lang="en-US" sz="1400" dirty="0" err="1">
                <a:latin typeface="Operator Mono Medium" panose="02000009000000000000" pitchFamily="49" charset="0"/>
              </a:rPr>
              <a:t>enableAutomaticFailover</a:t>
            </a:r>
            <a:endParaRPr lang="en-US" sz="14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4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# Now enable multi-region writes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Update-</a:t>
            </a:r>
            <a:r>
              <a:rPr lang="en-US" sz="1400" dirty="0" err="1">
                <a:latin typeface="Operator Mono Medium" panose="02000009000000000000" pitchFamily="49" charset="0"/>
              </a:rPr>
              <a:t>AzCosmosDBAccount</a:t>
            </a:r>
            <a:r>
              <a:rPr lang="en-US" sz="1400" dirty="0">
                <a:latin typeface="Operator Mono Medium" panose="02000009000000000000" pitchFamily="49" charset="0"/>
              </a:rPr>
              <a:t> `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-</a:t>
            </a:r>
            <a:r>
              <a:rPr lang="en-US" sz="1400" dirty="0" err="1">
                <a:latin typeface="Operator Mono Medium" panose="02000009000000000000" pitchFamily="49" charset="0"/>
              </a:rPr>
              <a:t>ResourceGroupName</a:t>
            </a:r>
            <a:r>
              <a:rPr lang="en-US" sz="1400" dirty="0">
                <a:latin typeface="Operator Mono Medium" panose="02000009000000000000" pitchFamily="49" charset="0"/>
              </a:rPr>
              <a:t> $</a:t>
            </a:r>
            <a:r>
              <a:rPr lang="en-US" sz="1400" dirty="0" err="1">
                <a:latin typeface="Operator Mono Medium" panose="02000009000000000000" pitchFamily="49" charset="0"/>
              </a:rPr>
              <a:t>resourceGroupName</a:t>
            </a:r>
            <a:r>
              <a:rPr lang="en-US" sz="1400" dirty="0">
                <a:latin typeface="Operator Mono Medium" panose="02000009000000000000" pitchFamily="49" charset="0"/>
              </a:rPr>
              <a:t> `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-Name $</a:t>
            </a:r>
            <a:r>
              <a:rPr lang="en-US" sz="1400" dirty="0" err="1">
                <a:latin typeface="Operator Mono Medium" panose="02000009000000000000" pitchFamily="49" charset="0"/>
              </a:rPr>
              <a:t>accountName</a:t>
            </a:r>
            <a:r>
              <a:rPr lang="en-US" sz="1400" dirty="0">
                <a:latin typeface="Operator Mono Medium" panose="02000009000000000000" pitchFamily="49" charset="0"/>
              </a:rPr>
              <a:t> `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-</a:t>
            </a:r>
            <a:r>
              <a:rPr lang="en-US" sz="1400" dirty="0" err="1">
                <a:latin typeface="Operator Mono Medium" panose="02000009000000000000" pitchFamily="49" charset="0"/>
              </a:rPr>
              <a:t>EnableMultipleWriteLocations</a:t>
            </a:r>
            <a:r>
              <a:rPr lang="en-US" sz="1400" dirty="0">
                <a:latin typeface="Operator Mono Medium" panose="02000009000000000000" pitchFamily="49" charset="0"/>
              </a:rPr>
              <a:t>:$</a:t>
            </a:r>
            <a:r>
              <a:rPr lang="en-US" sz="1400" dirty="0" err="1">
                <a:latin typeface="Operator Mono Medium" panose="02000009000000000000" pitchFamily="49" charset="0"/>
              </a:rPr>
              <a:t>enableMultiMaster</a:t>
            </a:r>
            <a:endParaRPr lang="en-US" sz="1400" dirty="0">
              <a:latin typeface="Operator Mono Medium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9871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D9182A-F02A-20E1-053E-61DC2956B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Capacity Calculator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BAC5E2-7386-B4F2-B5FF-3960E3F8C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3E49E4-634E-66B8-7B67-3DD61D893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86" y="646673"/>
            <a:ext cx="5159828" cy="436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83349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B50C16-34C1-F3D0-DF41-1BED85199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RU Charge for an Operation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8BA753-1440-4567-7236-083BE3627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>
                <a:latin typeface="Operator Mono Medium" panose="02000009000000000000" pitchFamily="49" charset="0"/>
              </a:rPr>
              <a:t>// use SDK</a:t>
            </a:r>
          </a:p>
          <a:p>
            <a:pPr marL="0" indent="0">
              <a:buNone/>
            </a:pPr>
            <a:r>
              <a:rPr lang="en-US" sz="1200" dirty="0">
                <a:latin typeface="Operator Mono Medium" panose="02000009000000000000" pitchFamily="49" charset="0"/>
              </a:rPr>
              <a:t>string </a:t>
            </a:r>
            <a:r>
              <a:rPr lang="en-US" sz="1200" dirty="0" err="1">
                <a:latin typeface="Operator Mono Medium" panose="02000009000000000000" pitchFamily="49" charset="0"/>
              </a:rPr>
              <a:t>queryText</a:t>
            </a:r>
            <a:r>
              <a:rPr lang="en-US" sz="1200" dirty="0">
                <a:latin typeface="Operator Mono Medium" panose="02000009000000000000" pitchFamily="49" charset="0"/>
              </a:rPr>
              <a:t> = "SELECT * FROM c";</a:t>
            </a:r>
          </a:p>
          <a:p>
            <a:pPr marL="0" indent="0">
              <a:buNone/>
            </a:pPr>
            <a:r>
              <a:rPr lang="en-US" sz="1200" dirty="0" err="1">
                <a:latin typeface="Operator Mono Medium" panose="02000009000000000000" pitchFamily="49" charset="0"/>
              </a:rPr>
              <a:t>requestCharge</a:t>
            </a:r>
            <a:r>
              <a:rPr lang="en-US" sz="1200" dirty="0">
                <a:latin typeface="Operator Mono Medium" panose="02000009000000000000" pitchFamily="49" charset="0"/>
              </a:rPr>
              <a:t> = </a:t>
            </a:r>
            <a:r>
              <a:rPr lang="en-US" sz="1200" dirty="0" err="1">
                <a:latin typeface="Operator Mono Medium" panose="02000009000000000000" pitchFamily="49" charset="0"/>
              </a:rPr>
              <a:t>sprocResponse.RequestCharge</a:t>
            </a:r>
            <a:r>
              <a:rPr lang="en-US" sz="1200" dirty="0">
                <a:latin typeface="Operator Mono Medium" panose="02000009000000000000" pitchFamily="49" charset="0"/>
              </a:rPr>
              <a:t>;</a:t>
            </a:r>
          </a:p>
          <a:p>
            <a:pPr marL="0" indent="0">
              <a:buNone/>
            </a:pPr>
            <a:endParaRPr lang="en-US" sz="12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200" dirty="0" err="1">
                <a:latin typeface="Operator Mono Medium" panose="02000009000000000000" pitchFamily="49" charset="0"/>
              </a:rPr>
              <a:t>FeedIterator</a:t>
            </a:r>
            <a:r>
              <a:rPr lang="en-US" sz="1200" dirty="0">
                <a:latin typeface="Operator Mono Medium" panose="02000009000000000000" pitchFamily="49" charset="0"/>
              </a:rPr>
              <a:t>&lt;dynamic&gt; </a:t>
            </a:r>
            <a:r>
              <a:rPr lang="en-US" sz="1200" dirty="0" err="1">
                <a:latin typeface="Operator Mono Medium" panose="02000009000000000000" pitchFamily="49" charset="0"/>
              </a:rPr>
              <a:t>feedIterator</a:t>
            </a:r>
            <a:r>
              <a:rPr lang="en-US" sz="1200" dirty="0">
                <a:latin typeface="Operator Mono Medium" panose="02000009000000000000" pitchFamily="49" charset="0"/>
              </a:rPr>
              <a:t> = </a:t>
            </a:r>
            <a:r>
              <a:rPr lang="en-US" sz="1200" dirty="0" err="1">
                <a:latin typeface="Operator Mono Medium" panose="02000009000000000000" pitchFamily="49" charset="0"/>
              </a:rPr>
              <a:t>container.GetItemQueryIterator</a:t>
            </a:r>
            <a:r>
              <a:rPr lang="en-US" sz="1200" dirty="0">
                <a:latin typeface="Operator Mono Medium" panose="02000009000000000000" pitchFamily="49" charset="0"/>
              </a:rPr>
              <a:t>&lt;dynamic&gt;(</a:t>
            </a:r>
          </a:p>
          <a:p>
            <a:pPr marL="0" indent="0">
              <a:buNone/>
            </a:pPr>
            <a:r>
              <a:rPr lang="en-US" sz="1200" dirty="0">
                <a:latin typeface="Operator Mono Medium" panose="02000009000000000000" pitchFamily="49" charset="0"/>
              </a:rPr>
              <a:t>     </a:t>
            </a:r>
            <a:r>
              <a:rPr lang="en-US" sz="1200" dirty="0" err="1">
                <a:latin typeface="Operator Mono Medium" panose="02000009000000000000" pitchFamily="49" charset="0"/>
              </a:rPr>
              <a:t>queryText</a:t>
            </a:r>
            <a:r>
              <a:rPr lang="en-US" sz="1200" dirty="0">
                <a:latin typeface="Operator Mono Medium" panose="02000009000000000000" pitchFamily="49" charset="0"/>
              </a:rPr>
              <a:t>: </a:t>
            </a:r>
            <a:r>
              <a:rPr lang="en-US" sz="1200" dirty="0" err="1">
                <a:latin typeface="Operator Mono Medium" panose="02000009000000000000" pitchFamily="49" charset="0"/>
              </a:rPr>
              <a:t>queryText</a:t>
            </a:r>
            <a:r>
              <a:rPr lang="en-US" sz="1200" dirty="0">
                <a:latin typeface="Operator Mono Medium" panose="02000009000000000000" pitchFamily="49" charset="0"/>
              </a:rPr>
              <a:t>,</a:t>
            </a:r>
          </a:p>
          <a:p>
            <a:pPr marL="0" indent="0">
              <a:buNone/>
            </a:pPr>
            <a:r>
              <a:rPr lang="en-US" sz="1200" dirty="0">
                <a:latin typeface="Operator Mono Medium" panose="02000009000000000000" pitchFamily="49" charset="0"/>
              </a:rPr>
              <a:t>     </a:t>
            </a:r>
            <a:r>
              <a:rPr lang="en-US" sz="1200" dirty="0" err="1">
                <a:latin typeface="Operator Mono Medium" panose="02000009000000000000" pitchFamily="49" charset="0"/>
              </a:rPr>
              <a:t>requestOptions</a:t>
            </a:r>
            <a:r>
              <a:rPr lang="en-US" sz="1200" dirty="0">
                <a:latin typeface="Operator Mono Medium" panose="02000009000000000000" pitchFamily="49" charset="0"/>
              </a:rPr>
              <a:t>: new </a:t>
            </a:r>
            <a:r>
              <a:rPr lang="en-US" sz="1200" dirty="0" err="1">
                <a:latin typeface="Operator Mono Medium" panose="02000009000000000000" pitchFamily="49" charset="0"/>
              </a:rPr>
              <a:t>QueryRequestOptions</a:t>
            </a:r>
            <a:r>
              <a:rPr lang="en-US" sz="1200" dirty="0">
                <a:latin typeface="Operator Mono Medium" panose="02000009000000000000" pitchFamily="49" charset="0"/>
              </a:rPr>
              <a:t>() { </a:t>
            </a:r>
            <a:r>
              <a:rPr lang="en-US" sz="1200" dirty="0" err="1">
                <a:latin typeface="Operator Mono Medium" panose="02000009000000000000" pitchFamily="49" charset="0"/>
              </a:rPr>
              <a:t>PartitionKey</a:t>
            </a:r>
            <a:r>
              <a:rPr lang="en-US" sz="1200" dirty="0">
                <a:latin typeface="Operator Mono Medium" panose="02000009000000000000" pitchFamily="49" charset="0"/>
              </a:rPr>
              <a:t> = new </a:t>
            </a:r>
            <a:r>
              <a:rPr lang="en-US" sz="1200" dirty="0" err="1">
                <a:latin typeface="Operator Mono Medium" panose="02000009000000000000" pitchFamily="49" charset="0"/>
              </a:rPr>
              <a:t>PartitionKey</a:t>
            </a:r>
            <a:r>
              <a:rPr lang="en-US" sz="1200" dirty="0">
                <a:latin typeface="Operator Mono Medium" panose="02000009000000000000" pitchFamily="49" charset="0"/>
              </a:rPr>
              <a:t>(</a:t>
            </a:r>
            <a:r>
              <a:rPr lang="en-US" sz="1200" dirty="0" err="1">
                <a:latin typeface="Operator Mono Medium" panose="02000009000000000000" pitchFamily="49" charset="0"/>
              </a:rPr>
              <a:t>partitionKey</a:t>
            </a:r>
            <a:r>
              <a:rPr lang="en-US" sz="1200" dirty="0">
                <a:latin typeface="Operator Mono Medium" panose="02000009000000000000" pitchFamily="49" charset="0"/>
              </a:rPr>
              <a:t>) });</a:t>
            </a:r>
          </a:p>
          <a:p>
            <a:pPr marL="0" indent="0">
              <a:buNone/>
            </a:pPr>
            <a:r>
              <a:rPr lang="en-US" sz="1200" dirty="0">
                <a:latin typeface="Operator Mono Medium" panose="02000009000000000000" pitchFamily="49" charset="0"/>
              </a:rPr>
              <a:t>while (</a:t>
            </a:r>
            <a:r>
              <a:rPr lang="en-US" sz="1200" dirty="0" err="1">
                <a:latin typeface="Operator Mono Medium" panose="02000009000000000000" pitchFamily="49" charset="0"/>
              </a:rPr>
              <a:t>feedIterator.HasMoreResults</a:t>
            </a:r>
            <a:r>
              <a:rPr lang="en-US" sz="1200" dirty="0">
                <a:latin typeface="Operator Mono Medium" panose="02000009000000000000" pitchFamily="49" charset="0"/>
              </a:rPr>
              <a:t>)</a:t>
            </a:r>
          </a:p>
          <a:p>
            <a:pPr marL="0" indent="0">
              <a:buNone/>
            </a:pPr>
            <a:r>
              <a:rPr lang="en-US" sz="1200" dirty="0">
                <a:latin typeface="Operator Mono Medium" panose="02000009000000000000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dirty="0">
                <a:latin typeface="Operator Mono Medium" panose="02000009000000000000" pitchFamily="49" charset="0"/>
              </a:rPr>
              <a:t>    </a:t>
            </a:r>
            <a:r>
              <a:rPr lang="en-US" sz="1200" dirty="0" err="1">
                <a:latin typeface="Operator Mono Medium" panose="02000009000000000000" pitchFamily="49" charset="0"/>
              </a:rPr>
              <a:t>FeedResponse</a:t>
            </a:r>
            <a:r>
              <a:rPr lang="en-US" sz="1200" dirty="0">
                <a:latin typeface="Operator Mono Medium" panose="02000009000000000000" pitchFamily="49" charset="0"/>
              </a:rPr>
              <a:t>&lt;dynamic&gt; </a:t>
            </a:r>
            <a:r>
              <a:rPr lang="en-US" sz="1200" dirty="0" err="1">
                <a:latin typeface="Operator Mono Medium" panose="02000009000000000000" pitchFamily="49" charset="0"/>
              </a:rPr>
              <a:t>feedResponse</a:t>
            </a:r>
            <a:r>
              <a:rPr lang="en-US" sz="1200" dirty="0">
                <a:latin typeface="Operator Mono Medium" panose="02000009000000000000" pitchFamily="49" charset="0"/>
              </a:rPr>
              <a:t> = await </a:t>
            </a:r>
            <a:r>
              <a:rPr lang="en-US" sz="1200" dirty="0" err="1">
                <a:latin typeface="Operator Mono Medium" panose="02000009000000000000" pitchFamily="49" charset="0"/>
              </a:rPr>
              <a:t>feedIterator.ReadNextAsync</a:t>
            </a:r>
            <a:r>
              <a:rPr lang="en-US" sz="1200" dirty="0">
                <a:latin typeface="Operator Mono Medium" panose="02000009000000000000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200" dirty="0">
                <a:latin typeface="Operator Mono Medium" panose="02000009000000000000" pitchFamily="49" charset="0"/>
              </a:rPr>
              <a:t>    </a:t>
            </a:r>
            <a:r>
              <a:rPr lang="en-US" sz="1200" dirty="0" err="1">
                <a:latin typeface="Operator Mono Medium" panose="02000009000000000000" pitchFamily="49" charset="0"/>
              </a:rPr>
              <a:t>requestCharge</a:t>
            </a:r>
            <a:r>
              <a:rPr lang="en-US" sz="1200" dirty="0">
                <a:latin typeface="Operator Mono Medium" panose="02000009000000000000" pitchFamily="49" charset="0"/>
              </a:rPr>
              <a:t> = </a:t>
            </a:r>
            <a:r>
              <a:rPr lang="en-US" sz="1200" dirty="0" err="1">
                <a:latin typeface="Operator Mono Medium" panose="02000009000000000000" pitchFamily="49" charset="0"/>
              </a:rPr>
              <a:t>feedResponse.RequestCharge</a:t>
            </a:r>
            <a:r>
              <a:rPr lang="en-US" sz="1200" dirty="0">
                <a:latin typeface="Operator Mono Medium" panose="02000009000000000000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latin typeface="Operator Mono Medium" panose="02000009000000000000" pitchFamily="49" charset="0"/>
              </a:rPr>
              <a:t>}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354E9B-E92F-94E3-0492-5485F975C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776543"/>
            <a:ext cx="4246839" cy="354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507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B7B053-4419-46E9-90C1-BAB3FC7E10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Distribution</a:t>
            </a:r>
          </a:p>
        </p:txBody>
      </p:sp>
    </p:spTree>
    <p:extLst>
      <p:ext uri="{BB962C8B-B14F-4D97-AF65-F5344CB8AC3E}">
        <p14:creationId xmlns:p14="http://schemas.microsoft.com/office/powerpoint/2010/main" val="32052403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24D08-E7EC-E3AF-58BE-275303538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2F44B-E6BA-C481-A8CD-C42DBD9D9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105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B7B053-4419-46E9-90C1-BAB3FC7E10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Cosmos DB Integration</a:t>
            </a:r>
          </a:p>
        </p:txBody>
      </p:sp>
    </p:spTree>
    <p:extLst>
      <p:ext uri="{BB962C8B-B14F-4D97-AF65-F5344CB8AC3E}">
        <p14:creationId xmlns:p14="http://schemas.microsoft.com/office/powerpoint/2010/main" val="27782002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24D08-E7EC-E3AF-58BE-275303538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Endpoints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FAEBB6-83D1-4961-493B-4FE9FD3D0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725" y="560553"/>
            <a:ext cx="6704830" cy="439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32265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CB08E5-A46C-ED29-B71D-3F0985D33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Synapse Analytics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E945FD-D45D-2804-3155-652FC49B6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Enterprise data analytics service</a:t>
            </a:r>
          </a:p>
          <a:p>
            <a:r>
              <a:rPr lang="en-US" dirty="0"/>
              <a:t>Synapse SQL</a:t>
            </a:r>
          </a:p>
          <a:p>
            <a:pPr lvl="1"/>
            <a:r>
              <a:rPr lang="en-US" dirty="0"/>
              <a:t>Relational data warehousing</a:t>
            </a:r>
          </a:p>
          <a:p>
            <a:r>
              <a:rPr lang="en-US" dirty="0"/>
              <a:t>Apache Spark for Azure Synapse</a:t>
            </a:r>
          </a:p>
          <a:p>
            <a:pPr lvl="1"/>
            <a:r>
              <a:rPr lang="en-US" dirty="0"/>
              <a:t>Non-relational big data analytics</a:t>
            </a:r>
          </a:p>
          <a:p>
            <a:r>
              <a:rPr lang="en-US" dirty="0"/>
              <a:t>Integration</a:t>
            </a:r>
          </a:p>
          <a:p>
            <a:pPr lvl="1"/>
            <a:r>
              <a:rPr lang="en-US" dirty="0"/>
              <a:t>Azure Data Lake, Cosmos DB, Azure ML, Power BI, Azure Data Factory</a:t>
            </a:r>
          </a:p>
          <a:p>
            <a:r>
              <a:rPr lang="en-US" dirty="0"/>
              <a:t>Azure Synapse Studio unified web portal</a:t>
            </a:r>
          </a:p>
        </p:txBody>
      </p:sp>
    </p:spTree>
    <p:extLst>
      <p:ext uri="{BB962C8B-B14F-4D97-AF65-F5344CB8AC3E}">
        <p14:creationId xmlns:p14="http://schemas.microsoft.com/office/powerpoint/2010/main" val="11254637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94FD40-3673-2069-112F-75CED47BD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Connector for Spark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7E3E94-4ED8-BF20-CC31-EABDC4B58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source project at GitHub</a:t>
            </a:r>
          </a:p>
          <a:p>
            <a:r>
              <a:rPr lang="en-US" dirty="0"/>
              <a:t>Read and write from Cosmos DB via Apache Spark </a:t>
            </a:r>
            <a:r>
              <a:rPr lang="en-US" dirty="0" err="1"/>
              <a:t>DataFrames</a:t>
            </a:r>
            <a:r>
              <a:rPr lang="en-US" dirty="0"/>
              <a:t> in Python or Scala</a:t>
            </a:r>
          </a:p>
          <a:p>
            <a:r>
              <a:rPr lang="en-US" dirty="0"/>
              <a:t>Azure Spark solutions:</a:t>
            </a:r>
          </a:p>
          <a:p>
            <a:pPr lvl="1"/>
            <a:r>
              <a:rPr lang="en-US" dirty="0"/>
              <a:t>Azure HDInsight</a:t>
            </a:r>
          </a:p>
          <a:p>
            <a:pPr lvl="1"/>
            <a:r>
              <a:rPr lang="en-US" dirty="0"/>
              <a:t>Azure Databricks</a:t>
            </a:r>
          </a:p>
          <a:p>
            <a:pPr lvl="1"/>
            <a:r>
              <a:rPr lang="en-US" dirty="0"/>
              <a:t>Apache Spark for Azure Synapse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50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0140DC-4410-362B-F4B7-43827AC2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SQL Query Language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A327CF-733D-F125-7A18-EAAFBB81A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Familiar search syntax to query semi-structured JSON data</a:t>
            </a:r>
          </a:p>
          <a:p>
            <a:r>
              <a:rPr lang="en-US" dirty="0"/>
              <a:t>SELECT statement; FROM keyword (container)</a:t>
            </a:r>
          </a:p>
          <a:p>
            <a:r>
              <a:rPr lang="en-US" dirty="0"/>
              <a:t>Queries cost at least 2.3 RUs</a:t>
            </a:r>
          </a:p>
          <a:p>
            <a:r>
              <a:rPr lang="en-US" dirty="0"/>
              <a:t>Point read: Lookup on item ID and partition key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* from c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c.id, c.name, </a:t>
            </a:r>
            <a:r>
              <a:rPr lang="en-US" sz="1800" dirty="0" err="1">
                <a:latin typeface="Operator Mono Medium" panose="02000009000000000000" pitchFamily="49" charset="0"/>
              </a:rPr>
              <a:t>c.price,FROM</a:t>
            </a:r>
            <a:r>
              <a:rPr lang="en-US" sz="1800" dirty="0">
                <a:latin typeface="Operator Mono Medium" panose="02000009000000000000" pitchFamily="49" charset="0"/>
              </a:rPr>
              <a:t> c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c.id, c.name, </a:t>
            </a:r>
            <a:r>
              <a:rPr lang="en-US" sz="1800" dirty="0" err="1">
                <a:latin typeface="Operator Mono Medium" panose="02000009000000000000" pitchFamily="49" charset="0"/>
              </a:rPr>
              <a:t>c.price,FROM</a:t>
            </a:r>
            <a:r>
              <a:rPr lang="en-US" sz="1800" dirty="0">
                <a:latin typeface="Operator Mono Medium" panose="02000009000000000000" pitchFamily="49" charset="0"/>
              </a:rPr>
              <a:t> c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	WHERE </a:t>
            </a:r>
            <a:r>
              <a:rPr lang="en-US" sz="1800" dirty="0" err="1">
                <a:latin typeface="Operator Mono Medium" panose="02000009000000000000" pitchFamily="49" charset="0"/>
              </a:rPr>
              <a:t>c.price</a:t>
            </a:r>
            <a:r>
              <a:rPr lang="en-US" sz="1800" dirty="0">
                <a:latin typeface="Operator Mono Medium" panose="02000009000000000000" pitchFamily="49" charset="0"/>
              </a:rPr>
              <a:t> &gt;= 49.99 AND </a:t>
            </a:r>
            <a:r>
              <a:rPr lang="en-US" sz="1800" dirty="0" err="1">
                <a:latin typeface="Operator Mono Medium" panose="02000009000000000000" pitchFamily="49" charset="0"/>
              </a:rPr>
              <a:t>c.price</a:t>
            </a:r>
            <a:r>
              <a:rPr lang="en-US" sz="1800" dirty="0">
                <a:latin typeface="Operator Mono Medium" panose="02000009000000000000" pitchFamily="49" charset="0"/>
              </a:rPr>
              <a:t> &lt;= 99.99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40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EE066-0F96-AAF9-6372-D4EC90553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Synapse Link for Cosmos 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89AE9-2EA8-06A7-BF7B-1F65E9271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Supports cloud-native hybrid transactional and analytical processing (HTAP)</a:t>
            </a:r>
          </a:p>
          <a:p>
            <a:r>
              <a:rPr lang="en-US" dirty="0"/>
              <a:t>Business case: "How can we use Cosmos DB in our data analytics without disturbing our production workload?"</a:t>
            </a:r>
          </a:p>
          <a:p>
            <a:r>
              <a:rPr lang="en-US" dirty="0"/>
              <a:t>Extract-Transform-Load (ETL) without need for large-scale data movement</a:t>
            </a:r>
          </a:p>
          <a:p>
            <a:r>
              <a:rPr lang="en-US" dirty="0"/>
              <a:t>Synapse Spark supports Scala, Python, Spark SQL, and C#</a:t>
            </a:r>
          </a:p>
        </p:txBody>
      </p:sp>
    </p:spTree>
    <p:extLst>
      <p:ext uri="{BB962C8B-B14F-4D97-AF65-F5344CB8AC3E}">
        <p14:creationId xmlns:p14="http://schemas.microsoft.com/office/powerpoint/2010/main" val="3295356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6B8C79-49A1-89E7-A18F-436A21EBF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Stores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32A366-DB15-6A5B-33CA-ABA5FAE27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Transactional store</a:t>
            </a:r>
            <a:r>
              <a:rPr lang="en-US" dirty="0"/>
              <a:t>: Container-level, row-based data store for fast transactional reads and writes</a:t>
            </a:r>
          </a:p>
          <a:p>
            <a:r>
              <a:rPr lang="en-US" b="1" dirty="0"/>
              <a:t>Analytical store</a:t>
            </a:r>
            <a:r>
              <a:rPr lang="en-US" dirty="0"/>
              <a:t>: Container-level, column-oriented data store </a:t>
            </a:r>
          </a:p>
          <a:p>
            <a:r>
              <a:rPr lang="en-US" dirty="0"/>
              <a:t>Cosmos auto-syncs changes to transactional store to analytical store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51646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6D9A7A-E6BA-47A6-DEDA-65A299EB0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Data Stores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590814-9C11-B4C7-6CFE-9F98210D3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96" y="811696"/>
            <a:ext cx="8334103" cy="376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0018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DA87C0-399D-9036-B103-B4EE9656B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Definitions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FEA989-C075-085B-6B33-CCBF5C5D4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Azure Functions</a:t>
            </a:r>
            <a:r>
              <a:rPr lang="en-US" dirty="0"/>
              <a:t>: Serverless solution that supports a microservices architecture</a:t>
            </a:r>
          </a:p>
          <a:p>
            <a:pPr lvl="1"/>
            <a:r>
              <a:rPr lang="en-US" dirty="0"/>
              <a:t>Event (trigger)-based execution</a:t>
            </a:r>
          </a:p>
          <a:p>
            <a:pPr lvl="1"/>
            <a:r>
              <a:rPr lang="en-US" dirty="0"/>
              <a:t>Language support: C#, Java, JavaScript, PowerShell, Python, TypeScript, Go</a:t>
            </a:r>
          </a:p>
          <a:p>
            <a:r>
              <a:rPr lang="en-US" b="1" dirty="0"/>
              <a:t>Azure Event Hub</a:t>
            </a:r>
            <a:r>
              <a:rPr lang="en-US" dirty="0"/>
              <a:t>: Fully managed, real-time data ingestion service</a:t>
            </a:r>
          </a:p>
          <a:p>
            <a:pPr lvl="1"/>
            <a:r>
              <a:rPr lang="en-US" dirty="0"/>
              <a:t>Handles millions of events per second</a:t>
            </a:r>
          </a:p>
          <a:p>
            <a:pPr lvl="1"/>
            <a:r>
              <a:rPr lang="en-US" dirty="0"/>
              <a:t>Related Azure service: Stream Analytics</a:t>
            </a:r>
          </a:p>
        </p:txBody>
      </p:sp>
    </p:spTree>
    <p:extLst>
      <p:ext uri="{BB962C8B-B14F-4D97-AF65-F5344CB8AC3E}">
        <p14:creationId xmlns:p14="http://schemas.microsoft.com/office/powerpoint/2010/main" val="38088100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3AF98D-D1B5-C650-DA52-A9F70F39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Architecture: IoT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FC8DF9-16B2-F851-45AE-C29FC4734EC9}"/>
              </a:ext>
            </a:extLst>
          </p:cNvPr>
          <p:cNvSpPr txBox="1"/>
          <p:nvPr/>
        </p:nvSpPr>
        <p:spPr>
          <a:xfrm>
            <a:off x="7876902" y="4839789"/>
            <a:ext cx="1267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timw.info/</a:t>
            </a:r>
            <a:r>
              <a:rPr lang="en-US" sz="1400" dirty="0" err="1">
                <a:solidFill>
                  <a:srgbClr val="0070C0"/>
                </a:solidFill>
              </a:rPr>
              <a:t>thu</a:t>
            </a:r>
            <a:endParaRPr lang="en-US" sz="1400" dirty="0">
              <a:solidFill>
                <a:srgbClr val="0070C0"/>
              </a:solidFill>
            </a:endParaRPr>
          </a:p>
        </p:txBody>
      </p:sp>
      <p:pic>
        <p:nvPicPr>
          <p:cNvPr id="2050" name="Picture 2" descr="Diagram that shows the role of Azure Cosmos DB in an Azure IoT solution architecture.">
            <a:extLst>
              <a:ext uri="{FF2B5EF4-FFF2-40B4-BE49-F238E27FC236}">
                <a16:creationId xmlns:a16="http://schemas.microsoft.com/office/drawing/2014/main" id="{B4D6FEC6-E9A9-48B7-D82F-F15E37974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404" y="616512"/>
            <a:ext cx="5931191" cy="452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8269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25265E-11CE-1136-18D0-7C644130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Case for Denormalization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FB9086-E385-A0AC-DFF8-41239737A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NoSQL databases, there are no joins between containers</a:t>
            </a:r>
          </a:p>
          <a:p>
            <a:r>
              <a:rPr lang="en-US" dirty="0"/>
              <a:t>Optimize query requests by packing as much useful data into each document within a container &amp; logical partition</a:t>
            </a:r>
          </a:p>
          <a:p>
            <a:r>
              <a:rPr lang="en-US" dirty="0"/>
              <a:t>But what if:</a:t>
            </a:r>
          </a:p>
          <a:p>
            <a:pPr lvl="1"/>
            <a:r>
              <a:rPr lang="en-US" dirty="0"/>
              <a:t>An element name changes in one container</a:t>
            </a:r>
          </a:p>
          <a:p>
            <a:pPr lvl="1"/>
            <a:r>
              <a:rPr lang="en-US" dirty="0"/>
              <a:t>There's no relational referential integrity!</a:t>
            </a:r>
          </a:p>
        </p:txBody>
      </p:sp>
    </p:spTree>
    <p:extLst>
      <p:ext uri="{BB962C8B-B14F-4D97-AF65-F5344CB8AC3E}">
        <p14:creationId xmlns:p14="http://schemas.microsoft.com/office/powerpoint/2010/main" val="23294755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F05F4-0C4B-ACC5-8758-018CD471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Change Feed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94648-477F-4236-A079-04777E6D8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  <a:p>
            <a:pPr lvl="1"/>
            <a:r>
              <a:rPr lang="en-US" dirty="0"/>
              <a:t>Data denormalization</a:t>
            </a:r>
          </a:p>
          <a:p>
            <a:pPr lvl="1"/>
            <a:r>
              <a:rPr lang="en-US" dirty="0"/>
              <a:t>Replication between containers</a:t>
            </a:r>
          </a:p>
          <a:p>
            <a:pPr lvl="1"/>
            <a:r>
              <a:rPr lang="en-US" dirty="0"/>
              <a:t>Triggered notifications</a:t>
            </a:r>
          </a:p>
          <a:p>
            <a:pPr lvl="1"/>
            <a:r>
              <a:rPr lang="en-US" dirty="0"/>
              <a:t>Materialized views</a:t>
            </a:r>
          </a:p>
          <a:p>
            <a:r>
              <a:rPr lang="en-US" dirty="0"/>
              <a:t>Access with the Change Feed Processor (CFP) library in the Cosmos DB .NET v3 SDK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3576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3AF98D-D1B5-C650-DA52-A9F70F39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Feed </a:t>
            </a:r>
            <a:r>
              <a:rPr lang="en-US" dirty="0" err="1"/>
              <a:t>Procesor</a:t>
            </a:r>
            <a:r>
              <a:rPr lang="en-US" dirty="0"/>
              <a:t> Components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D1705A-F301-219A-696A-375993BAD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69" y="871970"/>
            <a:ext cx="7956662" cy="388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142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3AF98D-D1B5-C650-DA52-A9F70F39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Architecture: Retail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FC8DF9-16B2-F851-45AE-C29FC4734EC9}"/>
              </a:ext>
            </a:extLst>
          </p:cNvPr>
          <p:cNvSpPr txBox="1"/>
          <p:nvPr/>
        </p:nvSpPr>
        <p:spPr>
          <a:xfrm>
            <a:off x="7870370" y="4839789"/>
            <a:ext cx="1273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timw.info/q5x</a:t>
            </a:r>
          </a:p>
        </p:txBody>
      </p:sp>
      <p:pic>
        <p:nvPicPr>
          <p:cNvPr id="1026" name="Picture 2" descr="Architecture diagram that shows the functions that are triggered by an online order and a database change feed.">
            <a:extLst>
              <a:ext uri="{FF2B5EF4-FFF2-40B4-BE49-F238E27FC236}">
                <a16:creationId xmlns:a16="http://schemas.microsoft.com/office/drawing/2014/main" id="{503F7913-4D7D-ABB4-25A2-F65ED24F9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17" y="677269"/>
            <a:ext cx="7204166" cy="398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7362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1A1D76-37CB-CB45-2359-40E79A19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Feed Processing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085B8D-9469-C716-C938-AE1AD9510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5" y="1164039"/>
            <a:ext cx="8360229" cy="310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23968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11444</TotalTime>
  <Words>3723</Words>
  <Application>Microsoft Office PowerPoint</Application>
  <PresentationFormat>On-screen Show (16:9)</PresentationFormat>
  <Paragraphs>619</Paragraphs>
  <Slides>120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6" baseType="lpstr">
      <vt:lpstr>Arial</vt:lpstr>
      <vt:lpstr>Calibri</vt:lpstr>
      <vt:lpstr>Operator Mono Bold</vt:lpstr>
      <vt:lpstr>Operator Mono Medium</vt:lpstr>
      <vt:lpstr>Segoe Pro</vt:lpstr>
      <vt:lpstr>Standard_LiveLessons_2017</vt:lpstr>
      <vt:lpstr>Exam DP-420: Microsoft Cosmos DB Developer Crash Course</vt:lpstr>
      <vt:lpstr>Day 2 of 2 Agenda</vt:lpstr>
      <vt:lpstr>Course Materials</vt:lpstr>
      <vt:lpstr>Session Recordings</vt:lpstr>
      <vt:lpstr>SQL-to-NoSQL Data Modeling</vt:lpstr>
      <vt:lpstr>Disable Cosmos DB Keys</vt:lpstr>
      <vt:lpstr>Tim’s Ideal Testing Room</vt:lpstr>
      <vt:lpstr>Cosmos DB SQL Data Access</vt:lpstr>
      <vt:lpstr>Cosmos DB SQL Query Language</vt:lpstr>
      <vt:lpstr>Cosmos DB SQL Query Interfaces</vt:lpstr>
      <vt:lpstr>Accessing Arrays</vt:lpstr>
      <vt:lpstr>Accessing Nested JSON Properties</vt:lpstr>
      <vt:lpstr>Aggregate Functions</vt:lpstr>
      <vt:lpstr>Ordering</vt:lpstr>
      <vt:lpstr>Correlated Subquery</vt:lpstr>
      <vt:lpstr>Type-Checking Functions</vt:lpstr>
      <vt:lpstr>Mathematical Functions</vt:lpstr>
      <vt:lpstr>String Manipulation Functions</vt:lpstr>
      <vt:lpstr>Date and Time Functions</vt:lpstr>
      <vt:lpstr>Parameterized Queries</vt:lpstr>
      <vt:lpstr>Transactions</vt:lpstr>
      <vt:lpstr>Cosmos DB Stored Procedures</vt:lpstr>
      <vt:lpstr>Stored Procedure Example</vt:lpstr>
      <vt:lpstr>Cosmos DB Triggers</vt:lpstr>
      <vt:lpstr>Cosmos DB Pre-Trigger Example</vt:lpstr>
      <vt:lpstr>Cosmos DB User-Defined Functions</vt:lpstr>
      <vt:lpstr>Consistency Levels</vt:lpstr>
      <vt:lpstr>Cosmos DB Consistency Levels</vt:lpstr>
      <vt:lpstr>Overriding Default Consistency</vt:lpstr>
      <vt:lpstr>Cosmos DB Global Distribution</vt:lpstr>
      <vt:lpstr>Globally Distributed Web App</vt:lpstr>
      <vt:lpstr>Cosmos DB Global Replication</vt:lpstr>
      <vt:lpstr>Conflicts and Multi-Region Writes</vt:lpstr>
      <vt:lpstr>Custom Conflict Resolution Policy</vt:lpstr>
      <vt:lpstr>Read from Conflict Feed (SDK v3)</vt:lpstr>
      <vt:lpstr>Cosmos DB Default Indexing</vt:lpstr>
      <vt:lpstr>Cosmos DB Custom Policy</vt:lpstr>
      <vt:lpstr>Thank you!</vt:lpstr>
      <vt:lpstr>Data Modeling</vt:lpstr>
      <vt:lpstr>Cosmo DB APIs</vt:lpstr>
      <vt:lpstr>Cosmo DB APIs</vt:lpstr>
      <vt:lpstr>Cosmos DB Core API Object Model</vt:lpstr>
      <vt:lpstr>Measuring Cosmos DB Performance</vt:lpstr>
      <vt:lpstr>Cosmos DB Storage Architecture</vt:lpstr>
      <vt:lpstr>Container-Level RU Provisioning</vt:lpstr>
      <vt:lpstr>Database-Level RU Provisioning</vt:lpstr>
      <vt:lpstr>Cosmos DB Data Modeling</vt:lpstr>
      <vt:lpstr>Data Denormalization</vt:lpstr>
      <vt:lpstr>Data Denormalization</vt:lpstr>
      <vt:lpstr>Data Normalization</vt:lpstr>
      <vt:lpstr>Data Normalization</vt:lpstr>
      <vt:lpstr>Primary and Secondary Keys</vt:lpstr>
      <vt:lpstr>Partition Keys</vt:lpstr>
      <vt:lpstr>Unique Key Constraints</vt:lpstr>
      <vt:lpstr>Cosmos DB SQL SDK Connectivity Modes</vt:lpstr>
      <vt:lpstr>Cosmos DB Access Options</vt:lpstr>
      <vt:lpstr>Cosmos DB Resource Tokens</vt:lpstr>
      <vt:lpstr>Cosmos DB Role-Based Access Control</vt:lpstr>
      <vt:lpstr>Cosmos DB Time to Live (TTL)</vt:lpstr>
      <vt:lpstr>Cosmos DB Partition Strategy</vt:lpstr>
      <vt:lpstr>Choosing a Partition Key</vt:lpstr>
      <vt:lpstr>"Hot" Partitions</vt:lpstr>
      <vt:lpstr>Cosmos DB Throughput Models</vt:lpstr>
      <vt:lpstr>Azure Policy</vt:lpstr>
      <vt:lpstr>Strong</vt:lpstr>
      <vt:lpstr>Bounded Staleness</vt:lpstr>
      <vt:lpstr>Session</vt:lpstr>
      <vt:lpstr>Consistent Prefix</vt:lpstr>
      <vt:lpstr>Eventual</vt:lpstr>
      <vt:lpstr>Cosmos DB Connection Modes</vt:lpstr>
      <vt:lpstr>Create a Cosmos DB Connection Modes</vt:lpstr>
      <vt:lpstr>Cosmos DB Emulator</vt:lpstr>
      <vt:lpstr>Cosmos DB Connection Errors</vt:lpstr>
      <vt:lpstr>Cosmos DB Conflict Resolution</vt:lpstr>
      <vt:lpstr>Configure Request Options</vt:lpstr>
      <vt:lpstr>Reference Topology</vt:lpstr>
      <vt:lpstr>Cosmos DB Automatic Failover</vt:lpstr>
      <vt:lpstr>Manual Failover with Azure CLI</vt:lpstr>
      <vt:lpstr>Cosmos SDK Configuration</vt:lpstr>
      <vt:lpstr>Client-Side Configuration</vt:lpstr>
      <vt:lpstr>Enable Multi-Region Writes (PS)</vt:lpstr>
      <vt:lpstr>Cosmos DB Capacity Calculator</vt:lpstr>
      <vt:lpstr>Find RU Charge for an Operation</vt:lpstr>
      <vt:lpstr>Data Distribution</vt:lpstr>
      <vt:lpstr>PowerPoint Presentation</vt:lpstr>
      <vt:lpstr>Cosmos DB Integration</vt:lpstr>
      <vt:lpstr>Private Endpoints</vt:lpstr>
      <vt:lpstr>Azure Synapse Analytics</vt:lpstr>
      <vt:lpstr>Cosmos DB Connector for Spark</vt:lpstr>
      <vt:lpstr>Azure Synapse Link for Cosmos DB</vt:lpstr>
      <vt:lpstr>Cosmos DB Stores</vt:lpstr>
      <vt:lpstr>Cosmos DB Data Stores</vt:lpstr>
      <vt:lpstr>Preliminary Definitions</vt:lpstr>
      <vt:lpstr>Reference Architecture: IoT </vt:lpstr>
      <vt:lpstr>The Case for Denormalization</vt:lpstr>
      <vt:lpstr>Cosmos DB Change Feed</vt:lpstr>
      <vt:lpstr>Change Feed Procesor Components</vt:lpstr>
      <vt:lpstr>Reference Architecture: Retail </vt:lpstr>
      <vt:lpstr>Change Feed Processing</vt:lpstr>
      <vt:lpstr>Azure Cognitive Search Indexer</vt:lpstr>
      <vt:lpstr>Cosmos DB Monitoring and Optimization</vt:lpstr>
      <vt:lpstr>PowerPoint Presentation</vt:lpstr>
      <vt:lpstr>Diagnostic Log Categories</vt:lpstr>
      <vt:lpstr>Diagnostic Log Categories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Tim@timw.info</cp:lastModifiedBy>
  <cp:revision>228</cp:revision>
  <dcterms:created xsi:type="dcterms:W3CDTF">2015-09-28T19:52:00Z</dcterms:created>
  <dcterms:modified xsi:type="dcterms:W3CDTF">2022-08-19T13:13:31Z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